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1"/>
  </p:notesMasterIdLst>
  <p:sldIdLst>
    <p:sldId id="259" r:id="rId2"/>
    <p:sldId id="257" r:id="rId3"/>
    <p:sldId id="265" r:id="rId4"/>
    <p:sldId id="307" r:id="rId5"/>
    <p:sldId id="308" r:id="rId6"/>
    <p:sldId id="309" r:id="rId7"/>
    <p:sldId id="261" r:id="rId8"/>
    <p:sldId id="258" r:id="rId9"/>
    <p:sldId id="260" r:id="rId10"/>
    <p:sldId id="273" r:id="rId11"/>
    <p:sldId id="289" r:id="rId12"/>
    <p:sldId id="262" r:id="rId13"/>
    <p:sldId id="286" r:id="rId14"/>
    <p:sldId id="270" r:id="rId15"/>
    <p:sldId id="290" r:id="rId16"/>
    <p:sldId id="287" r:id="rId17"/>
    <p:sldId id="288" r:id="rId18"/>
    <p:sldId id="291" r:id="rId19"/>
    <p:sldId id="272" r:id="rId20"/>
    <p:sldId id="268" r:id="rId21"/>
    <p:sldId id="292" r:id="rId22"/>
    <p:sldId id="264"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274" r:id="rId38"/>
    <p:sldId id="310" r:id="rId39"/>
    <p:sldId id="311" r:id="rId40"/>
  </p:sldIdLst>
  <p:sldSz cx="9144000" cy="5143500" type="screen16x9"/>
  <p:notesSz cx="6858000" cy="9144000"/>
  <p:embeddedFontLst>
    <p:embeddedFont>
      <p:font typeface="Amatic SC" charset="-79"/>
      <p:regular r:id="rId42"/>
      <p:bold r:id="rId43"/>
    </p:embeddedFont>
    <p:embeddedFont>
      <p:font typeface="Quicksand" charset="0"/>
      <p:regular r:id="rId44"/>
      <p:bold r:id="rId45"/>
    </p:embeddedFont>
    <p:embeddedFont>
      <p:font typeface="Comic Sans MS" pitchFamily="66" charset="0"/>
      <p:regular r:id="rId46"/>
      <p:bold r:id="rId47"/>
      <p:italic r:id="rId48"/>
      <p:boldItalic r:id="rId49"/>
    </p:embeddedFont>
    <p:embeddedFont>
      <p:font typeface="Calibri" pitchFamily="34" charset="0"/>
      <p:regular r:id="rId50"/>
      <p:bold r:id="rId51"/>
      <p:italic r:id="rId52"/>
      <p:boldItalic r:id="rId53"/>
    </p:embeddedFont>
    <p:embeddedFont>
      <p:font typeface="Short Stack"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6F79"/>
    <a:srgbClr val="D36CD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6326A4D-0583-4467-8E33-E382A121E54F}">
  <a:tblStyle styleId="{96326A4D-0583-4467-8E33-E382A121E54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60"/>
  </p:normalViewPr>
  <p:slideViewPr>
    <p:cSldViewPr>
      <p:cViewPr varScale="1">
        <p:scale>
          <a:sx n="86" d="100"/>
          <a:sy n="86" d="100"/>
        </p:scale>
        <p:origin x="-828"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023058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708271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pattern">
  <p:cSld name="Blank with pattern">
    <p:spTree>
      <p:nvGrpSpPr>
        <p:cNvPr id="1" name="Shape 564"/>
        <p:cNvGrpSpPr/>
        <p:nvPr/>
      </p:nvGrpSpPr>
      <p:grpSpPr>
        <a:xfrm>
          <a:off x="0" y="0"/>
          <a:ext cx="0" cy="0"/>
          <a:chOff x="0" y="0"/>
          <a:chExt cx="0" cy="0"/>
        </a:xfrm>
      </p:grpSpPr>
      <p:grpSp>
        <p:nvGrpSpPr>
          <p:cNvPr id="2"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5" name="Google Shape;625;p1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8" name="Google Shape;368;p6"/>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9" name="Google Shape;369;p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31" name="Google Shape;431;p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7"/>
          <p:cNvSpPr txBox="1">
            <a:spLocks noGrp="1"/>
          </p:cNvSpPr>
          <p:nvPr>
            <p:ph type="body" idx="1"/>
          </p:nvPr>
        </p:nvSpPr>
        <p:spPr>
          <a:xfrm>
            <a:off x="1028375"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3" name="Google Shape;433;p7"/>
          <p:cNvSpPr txBox="1">
            <a:spLocks noGrp="1"/>
          </p:cNvSpPr>
          <p:nvPr>
            <p:ph type="body" idx="2"/>
          </p:nvPr>
        </p:nvSpPr>
        <p:spPr>
          <a:xfrm>
            <a:off x="3439718"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4" name="Google Shape;434;p7"/>
          <p:cNvSpPr txBox="1">
            <a:spLocks noGrp="1"/>
          </p:cNvSpPr>
          <p:nvPr>
            <p:ph type="body" idx="3"/>
          </p:nvPr>
        </p:nvSpPr>
        <p:spPr>
          <a:xfrm>
            <a:off x="5851061"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5" name="Google Shape;435;p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7" name="Google Shape;497;p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8" name="Google Shape;498;p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9"/>
        <p:cNvGrpSpPr/>
        <p:nvPr/>
      </p:nvGrpSpPr>
      <p:grpSpPr>
        <a:xfrm>
          <a:off x="0" y="0"/>
          <a:ext cx="0" cy="0"/>
          <a:chOff x="0" y="0"/>
          <a:chExt cx="0" cy="0"/>
        </a:xfrm>
      </p:grpSpPr>
      <p:sp>
        <p:nvSpPr>
          <p:cNvPr id="500" name="Google Shape;500;p9"/>
          <p:cNvSpPr txBox="1">
            <a:spLocks noGrp="1"/>
          </p:cNvSpPr>
          <p:nvPr>
            <p:ph type="body" idx="1"/>
          </p:nvPr>
        </p:nvSpPr>
        <p:spPr>
          <a:xfrm>
            <a:off x="1619425" y="4348000"/>
            <a:ext cx="5905200" cy="2769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
        <p:nvSpPr>
          <p:cNvPr id="501" name="Google Shape;501;p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3">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60"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ctrTitle"/>
          </p:nvPr>
        </p:nvSpPr>
        <p:spPr>
          <a:xfrm>
            <a:off x="785786" y="1071552"/>
            <a:ext cx="7000924" cy="1159800"/>
          </a:xfrm>
          <a:prstGeom prst="rect">
            <a:avLst/>
          </a:prstGeom>
        </p:spPr>
        <p:txBody>
          <a:bodyPr spcFirstLastPara="1" wrap="square" lIns="0" tIns="0" rIns="0" bIns="0" anchor="b" anchorCtr="0">
            <a:noAutofit/>
          </a:bodyPr>
          <a:lstStyle/>
          <a:p>
            <a:r>
              <a:rPr lang="en-IN" sz="3200" dirty="0">
                <a:solidFill>
                  <a:schemeClr val="tx1"/>
                </a:solidFill>
                <a:latin typeface="Times New Roman" pitchFamily="18" charset="0"/>
                <a:cs typeface="Times New Roman" pitchFamily="18" charset="0"/>
              </a:rPr>
              <a:t>KNOWLEDGE AND CURRICULUM</a:t>
            </a:r>
            <a:br>
              <a:rPr lang="en-IN" sz="3200" dirty="0">
                <a:solidFill>
                  <a:schemeClr val="tx1"/>
                </a:solidFill>
                <a:latin typeface="Times New Roman" pitchFamily="18" charset="0"/>
                <a:cs typeface="Times New Roman" pitchFamily="18" charset="0"/>
              </a:rPr>
            </a:br>
            <a:r>
              <a:rPr lang="en-IN" sz="3200" dirty="0">
                <a:solidFill>
                  <a:schemeClr val="accent3">
                    <a:lumMod val="50000"/>
                  </a:schemeClr>
                </a:solidFill>
                <a:latin typeface="Times New Roman" pitchFamily="18" charset="0"/>
                <a:cs typeface="Times New Roman" pitchFamily="18" charset="0"/>
              </a:rPr>
              <a:t>UNIT - I</a:t>
            </a:r>
            <a:endParaRPr sz="3200">
              <a:solidFill>
                <a:schemeClr val="accent3">
                  <a:lumMod val="50000"/>
                </a:schemeClr>
              </a:solidFill>
            </a:endParaRPr>
          </a:p>
        </p:txBody>
      </p:sp>
      <p:sp>
        <p:nvSpPr>
          <p:cNvPr id="717" name="Google Shape;717;p16"/>
          <p:cNvSpPr txBox="1">
            <a:spLocks noGrp="1"/>
          </p:cNvSpPr>
          <p:nvPr>
            <p:ph type="subTitle" idx="1"/>
          </p:nvPr>
        </p:nvSpPr>
        <p:spPr>
          <a:xfrm>
            <a:off x="1071538" y="2500312"/>
            <a:ext cx="6858048" cy="784800"/>
          </a:xfrm>
          <a:prstGeom prst="rect">
            <a:avLst/>
          </a:prstGeom>
        </p:spPr>
        <p:txBody>
          <a:bodyPr spcFirstLastPara="1" wrap="square" lIns="0" tIns="0" rIns="0" bIns="0" anchor="t" anchorCtr="0">
            <a:noAutofit/>
          </a:bodyPr>
          <a:lstStyle/>
          <a:p>
            <a:r>
              <a:rPr lang="en-IN" b="1" dirty="0">
                <a:solidFill>
                  <a:srgbClr val="C00000"/>
                </a:solidFill>
                <a:latin typeface="Times New Roman" pitchFamily="18" charset="0"/>
                <a:cs typeface="Times New Roman" pitchFamily="18" charset="0"/>
              </a:rPr>
              <a:t>EPISTEMOLOGICAL BASES OF EDUCATION </a:t>
            </a:r>
            <a:r>
              <a:rPr lang="en-IN" b="1" dirty="0">
                <a:solidFill>
                  <a:schemeClr val="accent5">
                    <a:lumMod val="75000"/>
                  </a:schemeClr>
                </a:solidFill>
                <a:latin typeface="Times New Roman" pitchFamily="18" charset="0"/>
                <a:cs typeface="Times New Roman" pitchFamily="18" charset="0"/>
              </a:rPr>
              <a:t>- Part II</a:t>
            </a:r>
          </a:p>
        </p:txBody>
      </p:sp>
      <p:sp>
        <p:nvSpPr>
          <p:cNvPr id="4" name="TextBox 3"/>
          <p:cNvSpPr txBox="1"/>
          <p:nvPr/>
        </p:nvSpPr>
        <p:spPr>
          <a:xfrm>
            <a:off x="2285984" y="3000378"/>
            <a:ext cx="3978974" cy="1261884"/>
          </a:xfrm>
          <a:prstGeom prst="rect">
            <a:avLst/>
          </a:prstGeom>
          <a:solidFill>
            <a:schemeClr val="tx1">
              <a:lumMod val="20000"/>
              <a:lumOff val="80000"/>
            </a:schemeClr>
          </a:solidFill>
        </p:spPr>
        <p:txBody>
          <a:bodyPr wrap="none" rtlCol="0">
            <a:spAutoFit/>
          </a:bodyPr>
          <a:lstStyle/>
          <a:p>
            <a:pPr algn="ctr"/>
            <a:r>
              <a:rPr lang="en-IN" sz="2000" b="1" dirty="0">
                <a:solidFill>
                  <a:schemeClr val="accent6">
                    <a:lumMod val="50000"/>
                  </a:schemeClr>
                </a:solidFill>
                <a:latin typeface="Times New Roman" pitchFamily="18" charset="0"/>
                <a:cs typeface="Times New Roman" pitchFamily="18" charset="0"/>
              </a:rPr>
              <a:t>Presented by</a:t>
            </a:r>
          </a:p>
          <a:p>
            <a:pPr algn="ctr"/>
            <a:r>
              <a:rPr lang="en-IN" sz="1600" b="1" dirty="0">
                <a:solidFill>
                  <a:schemeClr val="tx1"/>
                </a:solidFill>
                <a:latin typeface="Times New Roman" pitchFamily="18" charset="0"/>
                <a:cs typeface="Times New Roman" pitchFamily="18" charset="0"/>
              </a:rPr>
              <a:t>Dr. N.M.SUNEETHA,</a:t>
            </a:r>
          </a:p>
          <a:p>
            <a:pPr algn="ctr"/>
            <a:r>
              <a:rPr lang="en-IN" sz="1200" b="1" dirty="0">
                <a:solidFill>
                  <a:schemeClr val="tx1"/>
                </a:solidFill>
                <a:latin typeface="Times New Roman" pitchFamily="18" charset="0"/>
                <a:cs typeface="Times New Roman" pitchFamily="18" charset="0"/>
              </a:rPr>
              <a:t>ASSISTANT </a:t>
            </a:r>
            <a:r>
              <a:rPr lang="en-IN" sz="1200" b="1" dirty="0" smtClean="0">
                <a:solidFill>
                  <a:schemeClr val="tx1"/>
                </a:solidFill>
                <a:latin typeface="Times New Roman" pitchFamily="18" charset="0"/>
                <a:cs typeface="Times New Roman" pitchFamily="18" charset="0"/>
              </a:rPr>
              <a:t>PROFESSOR,</a:t>
            </a:r>
            <a:endParaRPr lang="en-IN" sz="1200" b="1" dirty="0">
              <a:solidFill>
                <a:schemeClr val="tx1"/>
              </a:solidFill>
              <a:latin typeface="Times New Roman" pitchFamily="18" charset="0"/>
              <a:cs typeface="Times New Roman" pitchFamily="18" charset="0"/>
            </a:endParaRPr>
          </a:p>
          <a:p>
            <a:pPr algn="ctr"/>
            <a:r>
              <a:rPr lang="en-IN" b="1" dirty="0">
                <a:solidFill>
                  <a:srgbClr val="C00000"/>
                </a:solidFill>
                <a:latin typeface="Times New Roman" pitchFamily="18" charset="0"/>
                <a:cs typeface="Times New Roman" pitchFamily="18" charset="0"/>
              </a:rPr>
              <a:t>MEASI COLLEGE OF </a:t>
            </a:r>
            <a:r>
              <a:rPr lang="en-IN" b="1" dirty="0" smtClean="0">
                <a:solidFill>
                  <a:srgbClr val="C00000"/>
                </a:solidFill>
                <a:latin typeface="Times New Roman" pitchFamily="18" charset="0"/>
                <a:cs typeface="Times New Roman" pitchFamily="18" charset="0"/>
              </a:rPr>
              <a:t>EDUCATION, </a:t>
            </a:r>
          </a:p>
          <a:p>
            <a:pPr algn="ctr"/>
            <a:r>
              <a:rPr lang="en-IN" b="1" dirty="0" smtClean="0">
                <a:solidFill>
                  <a:srgbClr val="C00000"/>
                </a:solidFill>
                <a:latin typeface="Times New Roman" pitchFamily="18" charset="0"/>
                <a:cs typeface="Times New Roman" pitchFamily="18" charset="0"/>
              </a:rPr>
              <a:t>No.2, </a:t>
            </a:r>
            <a:r>
              <a:rPr lang="en-IN" b="1" dirty="0" err="1" smtClean="0">
                <a:solidFill>
                  <a:srgbClr val="C00000"/>
                </a:solidFill>
                <a:latin typeface="Times New Roman" pitchFamily="18" charset="0"/>
                <a:cs typeface="Times New Roman" pitchFamily="18" charset="0"/>
              </a:rPr>
              <a:t>Demellows</a:t>
            </a:r>
            <a:r>
              <a:rPr lang="en-IN" b="1" dirty="0" smtClean="0">
                <a:solidFill>
                  <a:srgbClr val="C00000"/>
                </a:solidFill>
                <a:latin typeface="Times New Roman" pitchFamily="18" charset="0"/>
                <a:cs typeface="Times New Roman" pitchFamily="18" charset="0"/>
              </a:rPr>
              <a:t> Road, </a:t>
            </a:r>
            <a:r>
              <a:rPr lang="en-IN" b="1" dirty="0" err="1" smtClean="0">
                <a:solidFill>
                  <a:srgbClr val="C00000"/>
                </a:solidFill>
                <a:latin typeface="Times New Roman" pitchFamily="18" charset="0"/>
                <a:cs typeface="Times New Roman" pitchFamily="18" charset="0"/>
              </a:rPr>
              <a:t>Choolai</a:t>
            </a:r>
            <a:r>
              <a:rPr lang="en-IN" b="1" dirty="0" smtClean="0">
                <a:solidFill>
                  <a:srgbClr val="C00000"/>
                </a:solidFill>
                <a:latin typeface="Times New Roman" pitchFamily="18" charset="0"/>
                <a:cs typeface="Times New Roman" pitchFamily="18" charset="0"/>
              </a:rPr>
              <a:t>, Chennai-600112.</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0"/>
          <p:cNvSpPr txBox="1">
            <a:spLocks noGrp="1"/>
          </p:cNvSpPr>
          <p:nvPr>
            <p:ph type="title"/>
          </p:nvPr>
        </p:nvSpPr>
        <p:spPr>
          <a:xfrm>
            <a:off x="785786" y="428610"/>
            <a:ext cx="7087200" cy="550200"/>
          </a:xfrm>
          <a:prstGeom prst="rect">
            <a:avLst/>
          </a:prstGeom>
        </p:spPr>
        <p:txBody>
          <a:bodyPr spcFirstLastPara="1" wrap="square" lIns="0" tIns="0" rIns="0" bIns="0" anchor="b" anchorCtr="0">
            <a:noAutofit/>
          </a:bodyPr>
          <a:lstStyle/>
          <a:p>
            <a:pPr marL="342900" indent="-342900"/>
            <a:r>
              <a:rPr lang="en-IN" sz="3200" dirty="0">
                <a:solidFill>
                  <a:srgbClr val="FF0000"/>
                </a:solidFill>
                <a:latin typeface="Comic Sans MS" pitchFamily="66" charset="0"/>
                <a:cs typeface="Times New Roman" pitchFamily="18" charset="0"/>
              </a:rPr>
              <a:t>Education </a:t>
            </a:r>
            <a:r>
              <a:rPr lang="en-IN" sz="3200" dirty="0">
                <a:latin typeface="Comic Sans MS" pitchFamily="66" charset="0"/>
                <a:cs typeface="Times New Roman" pitchFamily="18" charset="0"/>
              </a:rPr>
              <a:t>and</a:t>
            </a:r>
            <a:r>
              <a:rPr lang="en-IN" sz="3200" dirty="0">
                <a:solidFill>
                  <a:srgbClr val="FF0000"/>
                </a:solidFill>
                <a:latin typeface="Comic Sans MS" pitchFamily="66" charset="0"/>
                <a:cs typeface="Times New Roman" pitchFamily="18" charset="0"/>
              </a:rPr>
              <a:t> important terms in it</a:t>
            </a:r>
          </a:p>
        </p:txBody>
      </p:sp>
      <p:sp>
        <p:nvSpPr>
          <p:cNvPr id="856" name="Google Shape;856;p30"/>
          <p:cNvSpPr txBox="1">
            <a:spLocks noGrp="1"/>
          </p:cNvSpPr>
          <p:nvPr>
            <p:ph type="body" idx="1"/>
          </p:nvPr>
        </p:nvSpPr>
        <p:spPr>
          <a:xfrm>
            <a:off x="857224" y="1714494"/>
            <a:ext cx="1571636" cy="500066"/>
          </a:xfrm>
          <a:prstGeom prst="rect">
            <a:avLst/>
          </a:prstGeom>
        </p:spPr>
        <p:txBody>
          <a:bodyPr spcFirstLastPara="1" wrap="square" lIns="0" tIns="0" rIns="0" bIns="0" anchor="t" anchorCtr="0">
            <a:noAutofit/>
          </a:bodyPr>
          <a:lstStyle/>
          <a:p>
            <a:pPr marL="0" lvl="0" indent="0">
              <a:buNone/>
            </a:pPr>
            <a:r>
              <a:rPr lang="en-IN" sz="2000" b="1" dirty="0">
                <a:solidFill>
                  <a:srgbClr val="000000"/>
                </a:solidFill>
                <a:latin typeface="Comic Sans MS" pitchFamily="66" charset="0"/>
                <a:cs typeface="Times New Roman" pitchFamily="18" charset="0"/>
                <a:sym typeface="Arial"/>
              </a:rPr>
              <a:t>Teaching</a:t>
            </a:r>
            <a:endParaRPr sz="1100"/>
          </a:p>
        </p:txBody>
      </p:sp>
      <p:sp>
        <p:nvSpPr>
          <p:cNvPr id="857" name="Google Shape;857;p30"/>
          <p:cNvSpPr txBox="1">
            <a:spLocks noGrp="1"/>
          </p:cNvSpPr>
          <p:nvPr>
            <p:ph type="body" idx="2"/>
          </p:nvPr>
        </p:nvSpPr>
        <p:spPr>
          <a:xfrm>
            <a:off x="3714744" y="1714494"/>
            <a:ext cx="1132287" cy="640684"/>
          </a:xfrm>
          <a:prstGeom prst="rect">
            <a:avLst/>
          </a:prstGeom>
        </p:spPr>
        <p:txBody>
          <a:bodyPr spcFirstLastPara="1" wrap="square" lIns="0" tIns="0" rIns="0" bIns="0" anchor="t" anchorCtr="0">
            <a:noAutofit/>
          </a:bodyPr>
          <a:lstStyle/>
          <a:p>
            <a:pPr marL="0" lvl="0" indent="0">
              <a:buNone/>
            </a:pPr>
            <a:r>
              <a:rPr lang="en-IN" sz="2000" b="1" dirty="0">
                <a:solidFill>
                  <a:srgbClr val="000000"/>
                </a:solidFill>
                <a:latin typeface="Comic Sans MS" pitchFamily="66" charset="0"/>
                <a:cs typeface="Times New Roman" pitchFamily="18" charset="0"/>
                <a:sym typeface="Arial"/>
              </a:rPr>
              <a:t>Learning</a:t>
            </a:r>
            <a:endParaRPr sz="1100"/>
          </a:p>
        </p:txBody>
      </p:sp>
      <p:sp>
        <p:nvSpPr>
          <p:cNvPr id="859" name="Google Shape;859;p3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
        <p:nvSpPr>
          <p:cNvPr id="14" name="Rectangle 13"/>
          <p:cNvSpPr/>
          <p:nvPr/>
        </p:nvSpPr>
        <p:spPr>
          <a:xfrm>
            <a:off x="6643702" y="1785932"/>
            <a:ext cx="1071570" cy="400110"/>
          </a:xfrm>
          <a:prstGeom prst="rect">
            <a:avLst/>
          </a:prstGeom>
        </p:spPr>
        <p:txBody>
          <a:bodyPr wrap="square">
            <a:spAutoFit/>
          </a:bodyPr>
          <a:lstStyle/>
          <a:p>
            <a:pPr marL="342900" indent="-342900"/>
            <a:r>
              <a:rPr lang="en-IN" sz="2000" b="1" dirty="0">
                <a:latin typeface="Comic Sans MS" pitchFamily="66" charset="0"/>
                <a:cs typeface="Times New Roman" pitchFamily="18" charset="0"/>
              </a:rPr>
              <a:t>Skills</a:t>
            </a:r>
          </a:p>
        </p:txBody>
      </p:sp>
      <p:sp>
        <p:nvSpPr>
          <p:cNvPr id="15" name="Rectangle 14"/>
          <p:cNvSpPr/>
          <p:nvPr/>
        </p:nvSpPr>
        <p:spPr>
          <a:xfrm>
            <a:off x="714348" y="3643320"/>
            <a:ext cx="1178528" cy="400110"/>
          </a:xfrm>
          <a:prstGeom prst="rect">
            <a:avLst/>
          </a:prstGeom>
        </p:spPr>
        <p:txBody>
          <a:bodyPr wrap="none">
            <a:spAutoFit/>
          </a:bodyPr>
          <a:lstStyle/>
          <a:p>
            <a:r>
              <a:rPr lang="en-IN" sz="2000" b="1" dirty="0">
                <a:latin typeface="Comic Sans MS" pitchFamily="66" charset="0"/>
                <a:cs typeface="Times New Roman" pitchFamily="18" charset="0"/>
              </a:rPr>
              <a:t>Training</a:t>
            </a:r>
            <a:endParaRPr lang="en-IN" sz="2000" dirty="0"/>
          </a:p>
        </p:txBody>
      </p:sp>
      <p:sp>
        <p:nvSpPr>
          <p:cNvPr id="16" name="Rectangle 15"/>
          <p:cNvSpPr/>
          <p:nvPr/>
        </p:nvSpPr>
        <p:spPr>
          <a:xfrm>
            <a:off x="2857488" y="3643320"/>
            <a:ext cx="2965877" cy="400110"/>
          </a:xfrm>
          <a:prstGeom prst="rect">
            <a:avLst/>
          </a:prstGeom>
        </p:spPr>
        <p:txBody>
          <a:bodyPr wrap="none">
            <a:spAutoFit/>
          </a:bodyPr>
          <a:lstStyle/>
          <a:p>
            <a:pPr marL="342900" indent="-342900"/>
            <a:r>
              <a:rPr lang="en-IN" sz="2000" b="1" dirty="0">
                <a:latin typeface="Comic Sans MS" pitchFamily="66" charset="0"/>
                <a:cs typeface="Times New Roman" pitchFamily="18" charset="0"/>
              </a:rPr>
              <a:t>Data and Information</a:t>
            </a:r>
            <a:r>
              <a:rPr lang="en-IN" sz="2000" dirty="0">
                <a:latin typeface="Comic Sans MS" pitchFamily="66" charset="0"/>
                <a:cs typeface="Times New Roman" pitchFamily="18" charset="0"/>
              </a:rPr>
              <a:t> </a:t>
            </a:r>
          </a:p>
        </p:txBody>
      </p:sp>
      <p:sp>
        <p:nvSpPr>
          <p:cNvPr id="17" name="Rectangle 16"/>
          <p:cNvSpPr/>
          <p:nvPr/>
        </p:nvSpPr>
        <p:spPr>
          <a:xfrm>
            <a:off x="6786578" y="3571882"/>
            <a:ext cx="904415" cy="400110"/>
          </a:xfrm>
          <a:prstGeom prst="rect">
            <a:avLst/>
          </a:prstGeom>
        </p:spPr>
        <p:txBody>
          <a:bodyPr wrap="none">
            <a:spAutoFit/>
          </a:bodyPr>
          <a:lstStyle/>
          <a:p>
            <a:r>
              <a:rPr lang="en-IN" sz="2000" b="1" dirty="0">
                <a:latin typeface="Comic Sans MS" pitchFamily="66" charset="0"/>
                <a:cs typeface="Times New Roman" pitchFamily="18" charset="0"/>
              </a:rPr>
              <a:t>Belief</a:t>
            </a:r>
            <a:endParaRPr lang="en-IN" sz="2000" dirty="0"/>
          </a:p>
        </p:txBody>
      </p:sp>
      <p:sp>
        <p:nvSpPr>
          <p:cNvPr id="18" name="Rectangle 17"/>
          <p:cNvSpPr/>
          <p:nvPr/>
        </p:nvSpPr>
        <p:spPr>
          <a:xfrm>
            <a:off x="2285984" y="2714626"/>
            <a:ext cx="4631396" cy="400110"/>
          </a:xfrm>
          <a:prstGeom prst="rect">
            <a:avLst/>
          </a:prstGeom>
        </p:spPr>
        <p:txBody>
          <a:bodyPr wrap="none">
            <a:spAutoFit/>
          </a:bodyPr>
          <a:lstStyle/>
          <a:p>
            <a:pPr marL="342900" indent="-342900"/>
            <a:r>
              <a:rPr lang="en-IN" sz="2000" b="1" dirty="0">
                <a:latin typeface="Comic Sans MS" pitchFamily="66" charset="0"/>
                <a:cs typeface="Times New Roman" pitchFamily="18" charset="0"/>
              </a:rPr>
              <a:t>Reasoning</a:t>
            </a:r>
            <a:r>
              <a:rPr lang="en-IN" sz="2000" dirty="0">
                <a:latin typeface="Comic Sans MS" pitchFamily="66" charset="0"/>
                <a:cs typeface="Times New Roman" pitchFamily="18" charset="0"/>
              </a:rPr>
              <a:t> (</a:t>
            </a:r>
            <a:r>
              <a:rPr lang="en-IN" sz="2000" dirty="0">
                <a:solidFill>
                  <a:srgbClr val="FF0000"/>
                </a:solidFill>
                <a:latin typeface="Comic Sans MS" pitchFamily="66" charset="0"/>
                <a:cs typeface="Times New Roman" pitchFamily="18" charset="0"/>
              </a:rPr>
              <a:t>Inductive and Deductive</a:t>
            </a:r>
            <a:r>
              <a:rPr lang="en-IN" sz="2000" dirty="0">
                <a:latin typeface="Comic Sans MS" pitchFamily="66" charset="0"/>
                <a:cs typeface="Times New Roman" pitchFamily="18" charset="0"/>
              </a:rPr>
              <a:t>) </a:t>
            </a:r>
          </a:p>
        </p:txBody>
      </p:sp>
      <p:sp>
        <p:nvSpPr>
          <p:cNvPr id="19" name="Google Shape;933;p38"/>
          <p:cNvSpPr/>
          <p:nvPr/>
        </p:nvSpPr>
        <p:spPr>
          <a:xfrm>
            <a:off x="2571736" y="357188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0;p38"/>
          <p:cNvSpPr/>
          <p:nvPr/>
        </p:nvSpPr>
        <p:spPr>
          <a:xfrm>
            <a:off x="428596" y="1785932"/>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5;p38"/>
          <p:cNvSpPr/>
          <p:nvPr/>
        </p:nvSpPr>
        <p:spPr>
          <a:xfrm>
            <a:off x="4786314" y="1785932"/>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1;p38"/>
          <p:cNvSpPr/>
          <p:nvPr/>
        </p:nvSpPr>
        <p:spPr>
          <a:xfrm>
            <a:off x="6357950" y="1785932"/>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1;p38"/>
          <p:cNvSpPr/>
          <p:nvPr/>
        </p:nvSpPr>
        <p:spPr>
          <a:xfrm>
            <a:off x="7643834" y="3571882"/>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8;p38"/>
          <p:cNvSpPr/>
          <p:nvPr/>
        </p:nvSpPr>
        <p:spPr>
          <a:xfrm>
            <a:off x="2000232" y="2714626"/>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98;p38"/>
          <p:cNvSpPr/>
          <p:nvPr/>
        </p:nvSpPr>
        <p:spPr>
          <a:xfrm>
            <a:off x="357158" y="3714758"/>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97"/>
        <p:cNvGrpSpPr/>
        <p:nvPr/>
      </p:nvGrpSpPr>
      <p:grpSpPr>
        <a:xfrm>
          <a:off x="0" y="0"/>
          <a:ext cx="0" cy="0"/>
          <a:chOff x="0" y="0"/>
          <a:chExt cx="0" cy="0"/>
        </a:xfrm>
      </p:grpSpPr>
      <p:sp>
        <p:nvSpPr>
          <p:cNvPr id="898" name="Google Shape;898;p34"/>
          <p:cNvSpPr/>
          <p:nvPr/>
        </p:nvSpPr>
        <p:spPr>
          <a:xfrm>
            <a:off x="2805750" y="1028650"/>
            <a:ext cx="3532500" cy="224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Quicksand"/>
                <a:ea typeface="Quicksand"/>
                <a:cs typeface="Quicksand"/>
                <a:sym typeface="Quicksand"/>
              </a:rPr>
              <a:t>Place your screenshot here</a:t>
            </a:r>
            <a:endParaRPr sz="1000">
              <a:solidFill>
                <a:schemeClr val="lt1"/>
              </a:solidFill>
              <a:latin typeface="Quicksand"/>
              <a:ea typeface="Quicksand"/>
              <a:cs typeface="Quicksand"/>
              <a:sym typeface="Quicksand"/>
            </a:endParaRPr>
          </a:p>
        </p:txBody>
      </p:sp>
      <p:sp>
        <p:nvSpPr>
          <p:cNvPr id="899" name="Google Shape;899;p3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11</a:t>
            </a:fld>
            <a:endParaRPr>
              <a:solidFill>
                <a:schemeClr val="lt1"/>
              </a:solidFill>
            </a:endParaRPr>
          </a:p>
        </p:txBody>
      </p:sp>
      <p:grpSp>
        <p:nvGrpSpPr>
          <p:cNvPr id="2" name="Google Shape;900;p34"/>
          <p:cNvGrpSpPr/>
          <p:nvPr/>
        </p:nvGrpSpPr>
        <p:grpSpPr>
          <a:xfrm>
            <a:off x="1857357" y="888866"/>
            <a:ext cx="5572164" cy="3325958"/>
            <a:chOff x="1177450" y="241631"/>
            <a:chExt cx="6173152" cy="3616776"/>
          </a:xfrm>
        </p:grpSpPr>
        <p:sp>
          <p:nvSpPr>
            <p:cNvPr id="901" name="Google Shape;901;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5" name="Google Shape;905;p34"/>
          <p:cNvSpPr txBox="1">
            <a:spLocks noGrp="1"/>
          </p:cNvSpPr>
          <p:nvPr>
            <p:ph type="body" idx="4294967295"/>
          </p:nvPr>
        </p:nvSpPr>
        <p:spPr>
          <a:xfrm>
            <a:off x="2571736" y="1142990"/>
            <a:ext cx="4143404" cy="2714644"/>
          </a:xfrm>
          <a:prstGeom prst="rect">
            <a:avLst/>
          </a:prstGeom>
        </p:spPr>
        <p:txBody>
          <a:bodyPr spcFirstLastPara="1" wrap="square" lIns="0" tIns="0" rIns="0" bIns="0" anchor="t" anchorCtr="0">
            <a:noAutofit/>
          </a:bodyPr>
          <a:lstStyle/>
          <a:p>
            <a:pPr marL="0" lvl="0" indent="0" algn="ctr">
              <a:spcBef>
                <a:spcPts val="0"/>
              </a:spcBef>
              <a:buNone/>
            </a:pPr>
            <a:r>
              <a:rPr lang="en-IN" sz="4000" b="1" dirty="0">
                <a:solidFill>
                  <a:srgbClr val="FF0000"/>
                </a:solidFill>
              </a:rPr>
              <a:t>SOME IMPORTANT TERMS IN EDUCATION</a:t>
            </a:r>
            <a:endParaRPr sz="3200" b="1">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5" name="Google Shape;735;p19"/>
          <p:cNvSpPr txBox="1">
            <a:spLocks noGrp="1"/>
          </p:cNvSpPr>
          <p:nvPr>
            <p:ph type="subTitle" idx="4294967295"/>
          </p:nvPr>
        </p:nvSpPr>
        <p:spPr>
          <a:xfrm>
            <a:off x="4857752" y="1428742"/>
            <a:ext cx="4000528" cy="2571768"/>
          </a:xfrm>
          <a:prstGeom prst="rect">
            <a:avLst/>
          </a:prstGeom>
        </p:spPr>
        <p:txBody>
          <a:bodyPr spcFirstLastPara="1" wrap="square" lIns="0" tIns="0" rIns="0" bIns="0" anchor="t" anchorCtr="0">
            <a:noAutofit/>
          </a:bodyPr>
          <a:lstStyle/>
          <a:p>
            <a:pPr marL="0" lvl="0" indent="0" algn="ctr">
              <a:buNone/>
            </a:pPr>
            <a:r>
              <a:rPr lang="en-IN" b="1" dirty="0">
                <a:solidFill>
                  <a:srgbClr val="FF0000"/>
                </a:solidFill>
              </a:rPr>
              <a:t>However the concept of teaching is not that simple. It is a very complex social, cultural and ethical process designed in a social or cultural context.</a:t>
            </a:r>
          </a:p>
          <a:p>
            <a:pPr marL="0" lvl="0" indent="0" algn="ctr">
              <a:buNone/>
            </a:pPr>
            <a:endParaRPr lang="en-IN" b="1" dirty="0">
              <a:solidFill>
                <a:schemeClr val="lt1"/>
              </a:solidFill>
            </a:endParaRPr>
          </a:p>
        </p:txBody>
      </p:sp>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9" name="Rounded Rectangular Callout 8"/>
          <p:cNvSpPr/>
          <p:nvPr/>
        </p:nvSpPr>
        <p:spPr>
          <a:xfrm>
            <a:off x="2928926"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1. TEACHING</a:t>
            </a:r>
          </a:p>
        </p:txBody>
      </p:sp>
      <p:sp>
        <p:nvSpPr>
          <p:cNvPr id="10" name="Google Shape;933;p38"/>
          <p:cNvSpPr/>
          <p:nvPr/>
        </p:nvSpPr>
        <p:spPr>
          <a:xfrm>
            <a:off x="214282" y="35717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p38"/>
          <p:cNvSpPr/>
          <p:nvPr/>
        </p:nvSpPr>
        <p:spPr>
          <a:xfrm>
            <a:off x="8572528" y="500048"/>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8"/>
          <p:cNvSpPr/>
          <p:nvPr/>
        </p:nvSpPr>
        <p:spPr>
          <a:xfrm>
            <a:off x="5000628" y="121442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38"/>
          <p:cNvSpPr/>
          <p:nvPr/>
        </p:nvSpPr>
        <p:spPr>
          <a:xfrm>
            <a:off x="5357818" y="421482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0;p38"/>
          <p:cNvSpPr/>
          <p:nvPr/>
        </p:nvSpPr>
        <p:spPr>
          <a:xfrm>
            <a:off x="2143108" y="4572014"/>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5;p19"/>
          <p:cNvSpPr txBox="1">
            <a:spLocks/>
          </p:cNvSpPr>
          <p:nvPr/>
        </p:nvSpPr>
        <p:spPr>
          <a:xfrm>
            <a:off x="214282" y="1428742"/>
            <a:ext cx="4143404" cy="3071834"/>
          </a:xfrm>
          <a:prstGeom prst="rect">
            <a:avLst/>
          </a:prstGeom>
          <a:noFill/>
          <a:ln>
            <a:noFill/>
          </a:ln>
        </p:spPr>
        <p:txBody>
          <a:bodyPr spcFirstLastPara="1" wrap="square" lIns="0" tIns="0" rIns="0" bIns="0" anchor="t" anchorCtr="0">
            <a:noAutofit/>
          </a:bodyPr>
          <a:lstStyle/>
          <a:p>
            <a:pPr lvl="0" algn="ctr">
              <a:lnSpc>
                <a:spcPct val="115000"/>
              </a:lnSpc>
              <a:spcBef>
                <a:spcPts val="600"/>
              </a:spcBef>
              <a:buClr>
                <a:schemeClr val="dk2"/>
              </a:buClr>
              <a:buSzPts val="1800"/>
            </a:pPr>
            <a:r>
              <a:rPr lang="en-IN" sz="2400" b="1" dirty="0">
                <a:solidFill>
                  <a:schemeClr val="lt1"/>
                </a:solidFill>
                <a:latin typeface="Quicksand"/>
                <a:ea typeface="Quicksand"/>
                <a:cs typeface="Quicksand"/>
                <a:sym typeface="Quicksand"/>
              </a:rPr>
              <a:t>“A profession of a group called teachers or the activities of a group (known as teachers) undertaken to help an individual to acquire knowledge, skills, attitudes and values.”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34"/>
            <a:ext cx="7087200" cy="550200"/>
          </a:xfrm>
        </p:spPr>
        <p:txBody>
          <a:bodyPr/>
          <a:lstStyle/>
          <a:p>
            <a:r>
              <a:rPr lang="en-IN" sz="4400" dirty="0">
                <a:solidFill>
                  <a:srgbClr val="FF0000"/>
                </a:solidFill>
              </a:rPr>
              <a:t>Nature and characteristics of teaching</a:t>
            </a:r>
          </a:p>
        </p:txBody>
      </p:sp>
      <p:sp>
        <p:nvSpPr>
          <p:cNvPr id="3" name="Text Placeholder 2"/>
          <p:cNvSpPr>
            <a:spLocks noGrp="1"/>
          </p:cNvSpPr>
          <p:nvPr>
            <p:ph type="body" idx="1"/>
          </p:nvPr>
        </p:nvSpPr>
        <p:spPr>
          <a:xfrm>
            <a:off x="428596" y="857238"/>
            <a:ext cx="8001056" cy="2683200"/>
          </a:xfrm>
        </p:spPr>
        <p:txBody>
          <a:bodyPr/>
          <a:lstStyle/>
          <a:p>
            <a:r>
              <a:rPr lang="en-IN" b="1" dirty="0"/>
              <a:t>To provide guidance and training.</a:t>
            </a:r>
          </a:p>
          <a:p>
            <a:r>
              <a:rPr lang="en-IN" b="1" dirty="0"/>
              <a:t>Interaction</a:t>
            </a:r>
          </a:p>
          <a:p>
            <a:r>
              <a:rPr lang="en-IN" b="1" dirty="0"/>
              <a:t>An art to giving knowledge</a:t>
            </a:r>
          </a:p>
          <a:p>
            <a:r>
              <a:rPr lang="en-IN" b="1" dirty="0"/>
              <a:t>A science to educate fact and causes</a:t>
            </a:r>
          </a:p>
          <a:p>
            <a:r>
              <a:rPr lang="en-IN" b="1" dirty="0"/>
              <a:t>Continuing process</a:t>
            </a:r>
          </a:p>
          <a:p>
            <a:r>
              <a:rPr lang="en-IN" b="1" dirty="0"/>
              <a:t>Encourages students to learn more</a:t>
            </a:r>
          </a:p>
          <a:p>
            <a:r>
              <a:rPr lang="en-IN" b="1" dirty="0"/>
              <a:t>Formal as well as informal</a:t>
            </a:r>
          </a:p>
          <a:p>
            <a:r>
              <a:rPr lang="en-IN" b="1" dirty="0"/>
              <a:t>Communication of information to students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13</a:t>
            </a:fld>
            <a:endParaRPr lang="e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21"/>
        <p:cNvGrpSpPr/>
        <p:nvPr/>
      </p:nvGrpSpPr>
      <p:grpSpPr>
        <a:xfrm>
          <a:off x="0" y="0"/>
          <a:ext cx="0" cy="0"/>
          <a:chOff x="0" y="0"/>
          <a:chExt cx="0" cy="0"/>
        </a:xfrm>
      </p:grpSpPr>
      <p:sp>
        <p:nvSpPr>
          <p:cNvPr id="822" name="Google Shape;822;p27"/>
          <p:cNvSpPr txBox="1">
            <a:spLocks noGrp="1"/>
          </p:cNvSpPr>
          <p:nvPr>
            <p:ph type="ctrTitle" idx="4294967295"/>
          </p:nvPr>
        </p:nvSpPr>
        <p:spPr>
          <a:xfrm>
            <a:off x="1142976" y="142858"/>
            <a:ext cx="7143800" cy="857256"/>
          </a:xfrm>
          <a:prstGeom prst="rect">
            <a:avLst/>
          </a:prstGeom>
        </p:spPr>
        <p:txBody>
          <a:bodyPr spcFirstLastPara="1" wrap="square" lIns="0" tIns="0" rIns="0" bIns="0" anchor="b" anchorCtr="0">
            <a:noAutofit/>
          </a:bodyPr>
          <a:lstStyle/>
          <a:p>
            <a:pPr lvl="0"/>
            <a:r>
              <a:rPr lang="en-IN" sz="4000" dirty="0">
                <a:solidFill>
                  <a:srgbClr val="FF0000"/>
                </a:solidFill>
              </a:rPr>
              <a:t>TYPICAL CLASSROOM</a:t>
            </a:r>
            <a:endParaRPr sz="4000">
              <a:solidFill>
                <a:srgbClr val="FF0000"/>
              </a:solidFill>
            </a:endParaRPr>
          </a:p>
        </p:txBody>
      </p:sp>
      <p:sp>
        <p:nvSpPr>
          <p:cNvPr id="823" name="Google Shape;823;p27"/>
          <p:cNvSpPr txBox="1">
            <a:spLocks noGrp="1"/>
          </p:cNvSpPr>
          <p:nvPr>
            <p:ph type="subTitle" idx="4294967295"/>
          </p:nvPr>
        </p:nvSpPr>
        <p:spPr>
          <a:xfrm>
            <a:off x="785786" y="3929072"/>
            <a:ext cx="7772400" cy="784800"/>
          </a:xfrm>
          <a:prstGeom prst="rect">
            <a:avLst/>
          </a:prstGeom>
        </p:spPr>
        <p:txBody>
          <a:bodyPr spcFirstLastPara="1" wrap="square" lIns="0" tIns="0" rIns="0" bIns="0" anchor="t" anchorCtr="0">
            <a:noAutofit/>
          </a:bodyPr>
          <a:lstStyle/>
          <a:p>
            <a:pPr marL="0" lvl="0" indent="0" algn="ctr">
              <a:buNone/>
            </a:pPr>
            <a:r>
              <a:rPr lang="en-IN" b="1" dirty="0">
                <a:solidFill>
                  <a:schemeClr val="tx1"/>
                </a:solidFill>
              </a:rPr>
              <a:t>Here we can see the social and cultural process of teaching in the social and cultural context.</a:t>
            </a:r>
          </a:p>
        </p:txBody>
      </p:sp>
      <p:sp>
        <p:nvSpPr>
          <p:cNvPr id="824" name="Google Shape;824;p2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pic>
        <p:nvPicPr>
          <p:cNvPr id="5" name="Picture Placeholder 6" descr="Indian-Classroom.jpg"/>
          <p:cNvPicPr>
            <a:picLocks noChangeAspect="1"/>
          </p:cNvPicPr>
          <p:nvPr/>
        </p:nvPicPr>
        <p:blipFill>
          <a:blip r:embed="rId3"/>
          <a:srcRect l="5729" r="5729"/>
          <a:stretch>
            <a:fillRect/>
          </a:stretch>
        </p:blipFill>
        <p:spPr>
          <a:xfrm>
            <a:off x="1714480" y="1000114"/>
            <a:ext cx="5480094" cy="274479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36F79"/>
        </a:solidFill>
        <a:effectLst/>
      </p:bgPr>
    </p:bg>
    <p:spTree>
      <p:nvGrpSpPr>
        <p:cNvPr id="1" name="Shape 734"/>
        <p:cNvGrpSpPr/>
        <p:nvPr/>
      </p:nvGrpSpPr>
      <p:grpSpPr>
        <a:xfrm>
          <a:off x="0" y="0"/>
          <a:ext cx="0" cy="0"/>
          <a:chOff x="0" y="0"/>
          <a:chExt cx="0" cy="0"/>
        </a:xfrm>
      </p:grpSpPr>
      <p:sp>
        <p:nvSpPr>
          <p:cNvPr id="735" name="Google Shape;735;p19"/>
          <p:cNvSpPr txBox="1">
            <a:spLocks noGrp="1"/>
          </p:cNvSpPr>
          <p:nvPr>
            <p:ph type="subTitle" idx="4294967295"/>
          </p:nvPr>
        </p:nvSpPr>
        <p:spPr>
          <a:xfrm>
            <a:off x="5429256" y="1714494"/>
            <a:ext cx="3000396" cy="2786082"/>
          </a:xfrm>
          <a:prstGeom prst="rect">
            <a:avLst/>
          </a:prstGeom>
        </p:spPr>
        <p:txBody>
          <a:bodyPr spcFirstLastPara="1" wrap="square" lIns="0" tIns="0" rIns="0" bIns="0" anchor="t" anchorCtr="0">
            <a:noAutofit/>
          </a:bodyPr>
          <a:lstStyle/>
          <a:p>
            <a:pPr marL="0" lvl="0" indent="0" algn="r">
              <a:buNone/>
            </a:pPr>
            <a:r>
              <a:rPr lang="en-IN" b="1" dirty="0">
                <a:solidFill>
                  <a:srgbClr val="C00000"/>
                </a:solidFill>
              </a:rPr>
              <a:t>It could be defined more simply as ‘</a:t>
            </a:r>
            <a:r>
              <a:rPr lang="en-IN" b="1" dirty="0">
                <a:solidFill>
                  <a:srgbClr val="00B0F0"/>
                </a:solidFill>
              </a:rPr>
              <a:t>profiting from experience</a:t>
            </a:r>
            <a:r>
              <a:rPr lang="en-IN" b="1" dirty="0">
                <a:solidFill>
                  <a:srgbClr val="C00000"/>
                </a:solidFill>
              </a:rPr>
              <a:t>’.</a:t>
            </a:r>
          </a:p>
          <a:p>
            <a:pPr marL="0" lvl="0" indent="0" algn="ctr">
              <a:buNone/>
            </a:pPr>
            <a:endParaRPr lang="en-IN" dirty="0">
              <a:solidFill>
                <a:schemeClr val="lt1"/>
              </a:solidFill>
            </a:endParaRPr>
          </a:p>
        </p:txBody>
      </p:sp>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9" name="Rounded Rectangular Callout 8"/>
          <p:cNvSpPr/>
          <p:nvPr/>
        </p:nvSpPr>
        <p:spPr>
          <a:xfrm>
            <a:off x="2928926"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2. LEARNING</a:t>
            </a:r>
          </a:p>
        </p:txBody>
      </p:sp>
      <p:sp>
        <p:nvSpPr>
          <p:cNvPr id="10" name="Google Shape;933;p38"/>
          <p:cNvSpPr/>
          <p:nvPr/>
        </p:nvSpPr>
        <p:spPr>
          <a:xfrm>
            <a:off x="214282" y="35717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p38"/>
          <p:cNvSpPr/>
          <p:nvPr/>
        </p:nvSpPr>
        <p:spPr>
          <a:xfrm>
            <a:off x="8572528" y="500048"/>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8"/>
          <p:cNvSpPr/>
          <p:nvPr/>
        </p:nvSpPr>
        <p:spPr>
          <a:xfrm>
            <a:off x="5000628" y="121442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5;p38"/>
          <p:cNvSpPr/>
          <p:nvPr/>
        </p:nvSpPr>
        <p:spPr>
          <a:xfrm>
            <a:off x="8215338" y="3643320"/>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38"/>
          <p:cNvSpPr/>
          <p:nvPr/>
        </p:nvSpPr>
        <p:spPr>
          <a:xfrm>
            <a:off x="5357818" y="421482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0;p38"/>
          <p:cNvSpPr/>
          <p:nvPr/>
        </p:nvSpPr>
        <p:spPr>
          <a:xfrm>
            <a:off x="2143108" y="4572014"/>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5;p19"/>
          <p:cNvSpPr txBox="1">
            <a:spLocks/>
          </p:cNvSpPr>
          <p:nvPr/>
        </p:nvSpPr>
        <p:spPr>
          <a:xfrm>
            <a:off x="500034" y="1428742"/>
            <a:ext cx="4357718" cy="3071834"/>
          </a:xfrm>
          <a:prstGeom prst="rect">
            <a:avLst/>
          </a:prstGeom>
          <a:noFill/>
          <a:ln>
            <a:noFill/>
          </a:ln>
        </p:spPr>
        <p:txBody>
          <a:bodyPr spcFirstLastPara="1" wrap="square" lIns="0" tIns="0" rIns="0" bIns="0" anchor="t" anchorCtr="0">
            <a:noAutofit/>
          </a:bodyPr>
          <a:lstStyle/>
          <a:p>
            <a:pPr lvl="0">
              <a:lnSpc>
                <a:spcPct val="115000"/>
              </a:lnSpc>
              <a:spcBef>
                <a:spcPts val="600"/>
              </a:spcBef>
              <a:buClr>
                <a:srgbClr val="7085AA"/>
              </a:buClr>
              <a:buSzPts val="1800"/>
            </a:pPr>
            <a:r>
              <a:rPr lang="en-IN" sz="2400" b="1" dirty="0">
                <a:solidFill>
                  <a:srgbClr val="C00000"/>
                </a:solidFill>
                <a:latin typeface="Quicksand"/>
                <a:sym typeface="Quicksand"/>
              </a:rPr>
              <a:t>Psychologists define </a:t>
            </a:r>
            <a:r>
              <a:rPr lang="en-IN" sz="2400" b="1" dirty="0">
                <a:solidFill>
                  <a:srgbClr val="273F68"/>
                </a:solidFill>
                <a:latin typeface="Quicksand"/>
                <a:sym typeface="Quicksand"/>
              </a:rPr>
              <a:t>learning </a:t>
            </a:r>
            <a:r>
              <a:rPr lang="en-IN" sz="2400" b="1" dirty="0">
                <a:solidFill>
                  <a:srgbClr val="C00000"/>
                </a:solidFill>
                <a:latin typeface="Quicksand"/>
                <a:sym typeface="Quicksand"/>
              </a:rPr>
              <a:t>as</a:t>
            </a:r>
            <a:r>
              <a:rPr lang="en-IN" sz="2400" b="1" dirty="0">
                <a:solidFill>
                  <a:srgbClr val="273F68"/>
                </a:solidFill>
                <a:latin typeface="Quicksand"/>
                <a:sym typeface="Quicksand"/>
              </a:rPr>
              <a:t> “a relatively permanent change in behaviour, which occurs as a result of activity, training, practice or experience”.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pic>
        <p:nvPicPr>
          <p:cNvPr id="3" name="Content Placeholder 3" descr="Types-Of-Learning.-final-696x936.png"/>
          <p:cNvPicPr>
            <a:picLocks noChangeAspect="1"/>
          </p:cNvPicPr>
          <p:nvPr/>
        </p:nvPicPr>
        <p:blipFill>
          <a:blip r:embed="rId2"/>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17</a:t>
            </a:fld>
            <a:endParaRPr lang="en"/>
          </a:p>
        </p:txBody>
      </p:sp>
      <p:pic>
        <p:nvPicPr>
          <p:cNvPr id="3" name="Content Placeholder 3" descr="learning-styles-mindmap1.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734"/>
        <p:cNvGrpSpPr/>
        <p:nvPr/>
      </p:nvGrpSpPr>
      <p:grpSpPr>
        <a:xfrm>
          <a:off x="0" y="0"/>
          <a:ext cx="0" cy="0"/>
          <a:chOff x="0" y="0"/>
          <a:chExt cx="0" cy="0"/>
        </a:xfrm>
      </p:grpSpPr>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
        <p:nvSpPr>
          <p:cNvPr id="9" name="Rounded Rectangular Callout 8"/>
          <p:cNvSpPr/>
          <p:nvPr/>
        </p:nvSpPr>
        <p:spPr>
          <a:xfrm>
            <a:off x="2928926"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3. SKILLS</a:t>
            </a:r>
          </a:p>
        </p:txBody>
      </p:sp>
      <p:sp>
        <p:nvSpPr>
          <p:cNvPr id="10" name="Google Shape;933;p38"/>
          <p:cNvSpPr/>
          <p:nvPr/>
        </p:nvSpPr>
        <p:spPr>
          <a:xfrm>
            <a:off x="214282" y="35717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p38"/>
          <p:cNvSpPr/>
          <p:nvPr/>
        </p:nvSpPr>
        <p:spPr>
          <a:xfrm>
            <a:off x="8572528" y="500048"/>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8"/>
          <p:cNvSpPr/>
          <p:nvPr/>
        </p:nvSpPr>
        <p:spPr>
          <a:xfrm>
            <a:off x="5000628" y="121442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5;p38"/>
          <p:cNvSpPr/>
          <p:nvPr/>
        </p:nvSpPr>
        <p:spPr>
          <a:xfrm>
            <a:off x="8215338" y="3643320"/>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38"/>
          <p:cNvSpPr/>
          <p:nvPr/>
        </p:nvSpPr>
        <p:spPr>
          <a:xfrm>
            <a:off x="5357818" y="421482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0;p38"/>
          <p:cNvSpPr/>
          <p:nvPr/>
        </p:nvSpPr>
        <p:spPr>
          <a:xfrm>
            <a:off x="2143108" y="4572014"/>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5;p19"/>
          <p:cNvSpPr txBox="1">
            <a:spLocks/>
          </p:cNvSpPr>
          <p:nvPr/>
        </p:nvSpPr>
        <p:spPr>
          <a:xfrm>
            <a:off x="500034" y="1428742"/>
            <a:ext cx="4357718" cy="784800"/>
          </a:xfrm>
          <a:prstGeom prst="rect">
            <a:avLst/>
          </a:prstGeom>
          <a:noFill/>
          <a:ln>
            <a:noFill/>
          </a:ln>
        </p:spPr>
        <p:txBody>
          <a:bodyPr spcFirstLastPara="1" wrap="square" lIns="0" tIns="0" rIns="0" bIns="0" anchor="t" anchorCtr="0">
            <a:noAutofit/>
          </a:bodyPr>
          <a:lstStyle/>
          <a:p>
            <a:pPr lvl="0">
              <a:lnSpc>
                <a:spcPct val="115000"/>
              </a:lnSpc>
              <a:spcBef>
                <a:spcPts val="600"/>
              </a:spcBef>
              <a:buClr>
                <a:srgbClr val="7085AA"/>
              </a:buClr>
              <a:buSzPts val="1800"/>
            </a:pPr>
            <a:r>
              <a:rPr lang="en-IN" sz="2000" b="1" dirty="0">
                <a:solidFill>
                  <a:schemeClr val="accent4">
                    <a:lumMod val="50000"/>
                  </a:schemeClr>
                </a:solidFill>
                <a:latin typeface="Quicksand"/>
                <a:sym typeface="Quicksand"/>
              </a:rPr>
              <a:t>Ability and capacity acquired through deliberate, systematic and sustained effort to smoothly and adaptively carry out complex activities or job functions involving ideas (</a:t>
            </a:r>
            <a:r>
              <a:rPr lang="en-IN" sz="2000" b="1" dirty="0">
                <a:solidFill>
                  <a:schemeClr val="tx1"/>
                </a:solidFill>
                <a:latin typeface="Quicksand"/>
                <a:sym typeface="Quicksand"/>
              </a:rPr>
              <a:t>cognitive skills</a:t>
            </a:r>
            <a:r>
              <a:rPr lang="en-IN" sz="2000" b="1" dirty="0">
                <a:solidFill>
                  <a:schemeClr val="accent4">
                    <a:lumMod val="50000"/>
                  </a:schemeClr>
                </a:solidFill>
                <a:latin typeface="Quicksand"/>
                <a:sym typeface="Quicksand"/>
              </a:rPr>
              <a:t>), things (</a:t>
            </a:r>
            <a:r>
              <a:rPr lang="en-IN" sz="2000" b="1" dirty="0">
                <a:solidFill>
                  <a:schemeClr val="tx1"/>
                </a:solidFill>
                <a:latin typeface="Quicksand"/>
                <a:sym typeface="Quicksand"/>
              </a:rPr>
              <a:t>technical skills</a:t>
            </a:r>
            <a:r>
              <a:rPr lang="en-IN" sz="2000" b="1" dirty="0">
                <a:solidFill>
                  <a:schemeClr val="accent4">
                    <a:lumMod val="50000"/>
                  </a:schemeClr>
                </a:solidFill>
                <a:latin typeface="Quicksand"/>
                <a:sym typeface="Quicksand"/>
              </a:rPr>
              <a:t>), and / or people (</a:t>
            </a:r>
            <a:r>
              <a:rPr lang="en-IN" sz="2000" b="1" dirty="0">
                <a:solidFill>
                  <a:schemeClr val="tx1"/>
                </a:solidFill>
                <a:latin typeface="Quicksand"/>
                <a:sym typeface="Quicksand"/>
              </a:rPr>
              <a:t>interpersonal skills</a:t>
            </a:r>
            <a:r>
              <a:rPr lang="en-IN" sz="2000" b="1" dirty="0">
                <a:solidFill>
                  <a:schemeClr val="accent4">
                    <a:lumMod val="50000"/>
                  </a:schemeClr>
                </a:solidFill>
                <a:latin typeface="Quicksand"/>
                <a:sym typeface="Quicksand"/>
              </a:rPr>
              <a:t>).</a:t>
            </a:r>
          </a:p>
        </p:txBody>
      </p:sp>
      <p:pic>
        <p:nvPicPr>
          <p:cNvPr id="16" name="Picture 15" descr="skill.gif"/>
          <p:cNvPicPr>
            <a:picLocks noChangeAspect="1"/>
          </p:cNvPicPr>
          <p:nvPr/>
        </p:nvPicPr>
        <p:blipFill>
          <a:blip r:embed="rId3"/>
          <a:stretch>
            <a:fillRect/>
          </a:stretch>
        </p:blipFill>
        <p:spPr>
          <a:xfrm>
            <a:off x="4857752" y="1357304"/>
            <a:ext cx="4071966" cy="30539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9"/>
          <p:cNvSpPr txBox="1">
            <a:spLocks noGrp="1"/>
          </p:cNvSpPr>
          <p:nvPr>
            <p:ph type="title"/>
          </p:nvPr>
        </p:nvSpPr>
        <p:spPr>
          <a:xfrm>
            <a:off x="1071538" y="1000114"/>
            <a:ext cx="7087200" cy="550200"/>
          </a:xfrm>
          <a:prstGeom prst="rect">
            <a:avLst/>
          </a:prstGeom>
        </p:spPr>
        <p:txBody>
          <a:bodyPr spcFirstLastPara="1" wrap="square" lIns="0" tIns="0" rIns="0" bIns="0" anchor="b" anchorCtr="0">
            <a:noAutofit/>
          </a:bodyPr>
          <a:lstStyle/>
          <a:p>
            <a:pPr marL="342900" lvl="0" indent="-342900">
              <a:lnSpc>
                <a:spcPct val="100000"/>
              </a:lnSpc>
            </a:pPr>
            <a:r>
              <a:rPr lang="en-IN" sz="3200" kern="1200" dirty="0">
                <a:solidFill>
                  <a:schemeClr val="accent4">
                    <a:lumMod val="50000"/>
                  </a:schemeClr>
                </a:solidFill>
                <a:latin typeface="Comic Sans MS" pitchFamily="66" charset="0"/>
                <a:ea typeface="+mn-ea"/>
                <a:cs typeface="Times New Roman" pitchFamily="18" charset="0"/>
              </a:rPr>
              <a:t>Teaching skills involve four stages</a:t>
            </a:r>
            <a:r>
              <a:rPr lang="en-IN" sz="3200" kern="1200" dirty="0">
                <a:solidFill>
                  <a:prstClr val="black"/>
                </a:solidFill>
                <a:latin typeface="Times New Roman" pitchFamily="18" charset="0"/>
                <a:ea typeface="+mn-ea"/>
                <a:cs typeface="Times New Roman" pitchFamily="18" charset="0"/>
              </a:rPr>
              <a:t>:</a:t>
            </a:r>
          </a:p>
        </p:txBody>
      </p:sp>
      <p:sp>
        <p:nvSpPr>
          <p:cNvPr id="841" name="Google Shape;841;p2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
        <p:nvSpPr>
          <p:cNvPr id="843" name="Google Shape;843;p29"/>
          <p:cNvSpPr/>
          <p:nvPr/>
        </p:nvSpPr>
        <p:spPr>
          <a:xfrm>
            <a:off x="4357654" y="2357436"/>
            <a:ext cx="2571768" cy="577882"/>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lumMod val="50000"/>
                  </a:schemeClr>
                </a:solidFill>
                <a:latin typeface="Amatic SC"/>
                <a:ea typeface="Amatic SC"/>
                <a:cs typeface="Amatic SC"/>
                <a:sym typeface="Amatic SC"/>
              </a:rPr>
              <a:t>PRACTISING</a:t>
            </a:r>
            <a:endParaRPr sz="2400" b="1">
              <a:solidFill>
                <a:schemeClr val="accent4">
                  <a:lumMod val="50000"/>
                </a:schemeClr>
              </a:solidFill>
              <a:latin typeface="Amatic SC"/>
              <a:ea typeface="Amatic SC"/>
              <a:cs typeface="Amatic SC"/>
              <a:sym typeface="Amatic SC"/>
            </a:endParaRPr>
          </a:p>
        </p:txBody>
      </p:sp>
      <p:sp>
        <p:nvSpPr>
          <p:cNvPr id="846" name="Google Shape;846;p29"/>
          <p:cNvSpPr/>
          <p:nvPr/>
        </p:nvSpPr>
        <p:spPr>
          <a:xfrm>
            <a:off x="142844" y="2357753"/>
            <a:ext cx="2571736" cy="577882"/>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N" sz="2400" b="1" dirty="0">
                <a:solidFill>
                  <a:schemeClr val="accent4">
                    <a:lumMod val="50000"/>
                  </a:schemeClr>
                </a:solidFill>
                <a:latin typeface="Amatic SC"/>
                <a:ea typeface="Amatic SC"/>
                <a:cs typeface="Amatic SC"/>
                <a:sym typeface="Amatic SC"/>
              </a:rPr>
              <a:t>OBSERVING</a:t>
            </a:r>
            <a:endParaRPr sz="2400" b="1">
              <a:solidFill>
                <a:schemeClr val="accent4">
                  <a:lumMod val="50000"/>
                </a:schemeClr>
              </a:solidFill>
              <a:latin typeface="Amatic SC"/>
              <a:ea typeface="Amatic SC"/>
              <a:cs typeface="Amatic SC"/>
              <a:sym typeface="Amatic SC"/>
            </a:endParaRPr>
          </a:p>
        </p:txBody>
      </p:sp>
      <p:sp>
        <p:nvSpPr>
          <p:cNvPr id="849" name="Google Shape;849;p29"/>
          <p:cNvSpPr/>
          <p:nvPr/>
        </p:nvSpPr>
        <p:spPr>
          <a:xfrm>
            <a:off x="2428828" y="2357436"/>
            <a:ext cx="2214578" cy="577882"/>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lumMod val="50000"/>
                  </a:schemeClr>
                </a:solidFill>
                <a:latin typeface="Amatic SC"/>
                <a:ea typeface="Amatic SC"/>
                <a:cs typeface="Amatic SC"/>
                <a:sym typeface="Amatic SC"/>
              </a:rPr>
              <a:t>IMITATING</a:t>
            </a:r>
            <a:endParaRPr sz="2400" b="1">
              <a:solidFill>
                <a:schemeClr val="accent4">
                  <a:lumMod val="50000"/>
                </a:schemeClr>
              </a:solidFill>
              <a:latin typeface="Amatic SC"/>
              <a:ea typeface="Amatic SC"/>
              <a:cs typeface="Amatic SC"/>
              <a:sym typeface="Amatic SC"/>
            </a:endParaRPr>
          </a:p>
        </p:txBody>
      </p:sp>
      <p:grpSp>
        <p:nvGrpSpPr>
          <p:cNvPr id="13" name="Google Shape;842;p29"/>
          <p:cNvGrpSpPr/>
          <p:nvPr/>
        </p:nvGrpSpPr>
        <p:grpSpPr>
          <a:xfrm>
            <a:off x="6572232" y="2357436"/>
            <a:ext cx="2571768" cy="2084824"/>
            <a:chOff x="5632317" y="1189775"/>
            <a:chExt cx="3305700" cy="2413550"/>
          </a:xfrm>
        </p:grpSpPr>
        <p:sp>
          <p:nvSpPr>
            <p:cNvPr id="14" name="Google Shape;843;p29"/>
            <p:cNvSpPr/>
            <p:nvPr/>
          </p:nvSpPr>
          <p:spPr>
            <a:xfrm>
              <a:off x="5632317" y="1189775"/>
              <a:ext cx="3305700" cy="669000"/>
            </a:xfrm>
            <a:prstGeom prst="chevron">
              <a:avLst>
                <a:gd name="adj" fmla="val 50000"/>
              </a:avLst>
            </a:prstGeom>
            <a:solidFill>
              <a:schemeClr val="accent6">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lumMod val="50000"/>
                    </a:schemeClr>
                  </a:solidFill>
                  <a:latin typeface="Amatic SC"/>
                  <a:ea typeface="Amatic SC"/>
                  <a:cs typeface="Amatic SC"/>
                  <a:sym typeface="Amatic SC"/>
                </a:rPr>
                <a:t>ADAPTING</a:t>
              </a:r>
              <a:endParaRPr sz="2400" b="1">
                <a:solidFill>
                  <a:schemeClr val="accent4">
                    <a:lumMod val="50000"/>
                  </a:schemeClr>
                </a:solidFill>
                <a:latin typeface="Amatic SC"/>
                <a:ea typeface="Amatic SC"/>
                <a:cs typeface="Amatic SC"/>
                <a:sym typeface="Amatic SC"/>
              </a:endParaRPr>
            </a:p>
          </p:txBody>
        </p:sp>
        <p:sp>
          <p:nvSpPr>
            <p:cNvPr id="15" name="Google Shape;844;p29"/>
            <p:cNvSpPr txBox="1"/>
            <p:nvPr/>
          </p:nvSpPr>
          <p:spPr>
            <a:xfrm>
              <a:off x="6167075" y="2057125"/>
              <a:ext cx="2236200" cy="1546200"/>
            </a:xfrm>
            <a:prstGeom prst="rect">
              <a:avLst/>
            </a:prstGeom>
            <a:noFill/>
            <a:ln>
              <a:noFill/>
            </a:ln>
          </p:spPr>
          <p:txBody>
            <a:bodyPr spcFirstLastPara="1" wrap="square" lIns="0" tIns="0" rIns="0" bIns="0" anchor="t" anchorCtr="0">
              <a:noAutofit/>
            </a:bodyPr>
            <a:lstStyle/>
            <a:p>
              <a:pPr lvl="0">
                <a:lnSpc>
                  <a:spcPct val="115000"/>
                </a:lnSpc>
              </a:pPr>
              <a:r>
                <a:rPr lang="en-IN" sz="1200" b="1" dirty="0">
                  <a:solidFill>
                    <a:schemeClr val="tx1">
                      <a:lumMod val="50000"/>
                    </a:schemeClr>
                  </a:solidFill>
                  <a:latin typeface="Quicksand"/>
                  <a:ea typeface="Quicksand"/>
                  <a:cs typeface="Quicksand"/>
                  <a:sym typeface="Quicksand"/>
                </a:rPr>
                <a:t>This involves two factors- controlling and coordinating.</a:t>
              </a:r>
              <a:endParaRPr sz="1200" b="1">
                <a:solidFill>
                  <a:schemeClr val="tx1">
                    <a:lumMod val="50000"/>
                  </a:schemeClr>
                </a:solidFill>
                <a:latin typeface="Quicksand"/>
                <a:ea typeface="Quicksand"/>
                <a:cs typeface="Quicksand"/>
                <a:sym typeface="Quicksand"/>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4"/>
          <p:cNvSpPr txBox="1">
            <a:spLocks noGrp="1"/>
          </p:cNvSpPr>
          <p:nvPr>
            <p:ph type="title"/>
          </p:nvPr>
        </p:nvSpPr>
        <p:spPr>
          <a:xfrm>
            <a:off x="928662" y="571486"/>
            <a:ext cx="7087200" cy="550200"/>
          </a:xfrm>
          <a:prstGeom prst="rect">
            <a:avLst/>
          </a:prstGeom>
        </p:spPr>
        <p:txBody>
          <a:bodyPr spcFirstLastPara="1" wrap="square" lIns="0" tIns="0" rIns="0" bIns="0" anchor="b" anchorCtr="0">
            <a:noAutofit/>
          </a:bodyPr>
          <a:lstStyle/>
          <a:p>
            <a:pPr lvl="0"/>
            <a:r>
              <a:rPr lang="en-IN" sz="4800" dirty="0">
                <a:solidFill>
                  <a:srgbClr val="FF0000"/>
                </a:solidFill>
              </a:rPr>
              <a:t>Epistemological Questions:</a:t>
            </a:r>
          </a:p>
        </p:txBody>
      </p:sp>
      <p:sp>
        <p:nvSpPr>
          <p:cNvPr id="703" name="Google Shape;703;p1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10" name="TextBox 9"/>
          <p:cNvSpPr txBox="1"/>
          <p:nvPr/>
        </p:nvSpPr>
        <p:spPr>
          <a:xfrm>
            <a:off x="642910" y="1357304"/>
            <a:ext cx="6429420" cy="461665"/>
          </a:xfrm>
          <a:prstGeom prst="rect">
            <a:avLst/>
          </a:prstGeom>
          <a:noFill/>
        </p:spPr>
        <p:txBody>
          <a:bodyPr wrap="square" rtlCol="0">
            <a:spAutoFit/>
          </a:bodyPr>
          <a:lstStyle/>
          <a:p>
            <a:pPr marL="342900" indent="-342900">
              <a:buAutoNum type="arabicPeriod"/>
            </a:pPr>
            <a:r>
              <a:rPr lang="en-IN" sz="2400" dirty="0">
                <a:latin typeface="Comic Sans MS" pitchFamily="66" charset="0"/>
                <a:cs typeface="Times New Roman" pitchFamily="18" charset="0"/>
              </a:rPr>
              <a:t>What is Knowledge?</a:t>
            </a:r>
          </a:p>
        </p:txBody>
      </p:sp>
      <p:sp>
        <p:nvSpPr>
          <p:cNvPr id="11" name="TextBox 10"/>
          <p:cNvSpPr txBox="1"/>
          <p:nvPr/>
        </p:nvSpPr>
        <p:spPr>
          <a:xfrm>
            <a:off x="571472" y="1857370"/>
            <a:ext cx="6429420" cy="461665"/>
          </a:xfrm>
          <a:prstGeom prst="rect">
            <a:avLst/>
          </a:prstGeom>
          <a:noFill/>
        </p:spPr>
        <p:txBody>
          <a:bodyPr wrap="square" rtlCol="0">
            <a:spAutoFit/>
          </a:bodyPr>
          <a:lstStyle/>
          <a:p>
            <a:pPr marL="342900" indent="-342900"/>
            <a:r>
              <a:rPr lang="en-IN" sz="2400" dirty="0">
                <a:latin typeface="Comic Sans MS" pitchFamily="66" charset="0"/>
                <a:cs typeface="Times New Roman" pitchFamily="18" charset="0"/>
              </a:rPr>
              <a:t>2. How is knowledge acquired?</a:t>
            </a:r>
          </a:p>
        </p:txBody>
      </p:sp>
      <p:sp>
        <p:nvSpPr>
          <p:cNvPr id="12" name="TextBox 11"/>
          <p:cNvSpPr txBox="1"/>
          <p:nvPr/>
        </p:nvSpPr>
        <p:spPr>
          <a:xfrm>
            <a:off x="571472" y="2428874"/>
            <a:ext cx="6429420" cy="461665"/>
          </a:xfrm>
          <a:prstGeom prst="rect">
            <a:avLst/>
          </a:prstGeom>
          <a:noFill/>
        </p:spPr>
        <p:txBody>
          <a:bodyPr wrap="square" rtlCol="0">
            <a:spAutoFit/>
          </a:bodyPr>
          <a:lstStyle/>
          <a:p>
            <a:pPr marL="342900" indent="-342900"/>
            <a:r>
              <a:rPr lang="en-IN" sz="2400" dirty="0">
                <a:latin typeface="Comic Sans MS" pitchFamily="66" charset="0"/>
                <a:cs typeface="Times New Roman" pitchFamily="18" charset="0"/>
              </a:rPr>
              <a:t>3. What do people know?</a:t>
            </a:r>
          </a:p>
        </p:txBody>
      </p:sp>
      <p:sp>
        <p:nvSpPr>
          <p:cNvPr id="13" name="TextBox 12"/>
          <p:cNvSpPr txBox="1"/>
          <p:nvPr/>
        </p:nvSpPr>
        <p:spPr>
          <a:xfrm>
            <a:off x="571472" y="3000378"/>
            <a:ext cx="7500990" cy="461665"/>
          </a:xfrm>
          <a:prstGeom prst="rect">
            <a:avLst/>
          </a:prstGeom>
          <a:noFill/>
        </p:spPr>
        <p:txBody>
          <a:bodyPr wrap="square" rtlCol="0">
            <a:spAutoFit/>
          </a:bodyPr>
          <a:lstStyle/>
          <a:p>
            <a:pPr marL="342900" indent="-342900"/>
            <a:r>
              <a:rPr lang="en-IN" sz="2400" dirty="0">
                <a:latin typeface="Comic Sans MS" pitchFamily="66" charset="0"/>
                <a:cs typeface="Times New Roman" pitchFamily="18" charset="0"/>
              </a:rPr>
              <a:t>4. What are the three conceptions of knowledge?</a:t>
            </a:r>
          </a:p>
        </p:txBody>
      </p:sp>
      <p:sp>
        <p:nvSpPr>
          <p:cNvPr id="14" name="TextBox 13"/>
          <p:cNvSpPr txBox="1"/>
          <p:nvPr/>
        </p:nvSpPr>
        <p:spPr>
          <a:xfrm>
            <a:off x="571472" y="3571882"/>
            <a:ext cx="7786742" cy="461665"/>
          </a:xfrm>
          <a:prstGeom prst="rect">
            <a:avLst/>
          </a:prstGeom>
          <a:noFill/>
        </p:spPr>
        <p:txBody>
          <a:bodyPr wrap="square" rtlCol="0">
            <a:spAutoFit/>
          </a:bodyPr>
          <a:lstStyle/>
          <a:p>
            <a:pPr marL="342900" indent="-342900"/>
            <a:r>
              <a:rPr lang="en-IN" sz="2400" dirty="0">
                <a:latin typeface="Comic Sans MS" pitchFamily="66" charset="0"/>
                <a:cs typeface="Times New Roman" pitchFamily="18" charset="0"/>
              </a:rPr>
              <a:t>5. What are the different types of knowledge?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5"/>
          <p:cNvSpPr txBox="1">
            <a:spLocks noGrp="1"/>
          </p:cNvSpPr>
          <p:nvPr>
            <p:ph type="title"/>
          </p:nvPr>
        </p:nvSpPr>
        <p:spPr>
          <a:xfrm>
            <a:off x="1000100" y="142858"/>
            <a:ext cx="7087200" cy="550200"/>
          </a:xfrm>
          <a:prstGeom prst="rect">
            <a:avLst/>
          </a:prstGeom>
        </p:spPr>
        <p:txBody>
          <a:bodyPr spcFirstLastPara="1" wrap="square" lIns="0" tIns="0" rIns="0" bIns="0" anchor="b" anchorCtr="0">
            <a:noAutofit/>
          </a:bodyPr>
          <a:lstStyle/>
          <a:p>
            <a:pPr lvl="0"/>
            <a:r>
              <a:rPr lang="en-IN" dirty="0">
                <a:latin typeface="Times New Roman" pitchFamily="18" charset="0"/>
                <a:cs typeface="Times New Roman" pitchFamily="18" charset="0"/>
              </a:rPr>
              <a:t>Types of Skills</a:t>
            </a:r>
            <a:endParaRPr/>
          </a:p>
        </p:txBody>
      </p:sp>
      <p:sp>
        <p:nvSpPr>
          <p:cNvPr id="802" name="Google Shape;802;p2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pic>
        <p:nvPicPr>
          <p:cNvPr id="5" name="Content Placeholder 3" descr="hard-skills-vs-soft-skills.png"/>
          <p:cNvPicPr>
            <a:picLocks noChangeAspect="1"/>
          </p:cNvPicPr>
          <p:nvPr/>
        </p:nvPicPr>
        <p:blipFill>
          <a:blip r:embed="rId3"/>
          <a:stretch>
            <a:fillRect/>
          </a:stretch>
        </p:blipFill>
        <p:spPr>
          <a:xfrm>
            <a:off x="928662" y="857238"/>
            <a:ext cx="7236906" cy="407196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5"/>
          <p:cNvSpPr txBox="1">
            <a:spLocks noGrp="1"/>
          </p:cNvSpPr>
          <p:nvPr>
            <p:ph type="title"/>
          </p:nvPr>
        </p:nvSpPr>
        <p:spPr>
          <a:xfrm>
            <a:off x="1071538" y="214296"/>
            <a:ext cx="7087200" cy="550200"/>
          </a:xfrm>
          <a:prstGeom prst="rect">
            <a:avLst/>
          </a:prstGeom>
        </p:spPr>
        <p:txBody>
          <a:bodyPr spcFirstLastPara="1" wrap="square" lIns="0" tIns="0" rIns="0" bIns="0" anchor="b" anchorCtr="0">
            <a:noAutofit/>
          </a:bodyPr>
          <a:lstStyle/>
          <a:p>
            <a:pPr lvl="0"/>
            <a:r>
              <a:rPr lang="en-IN" dirty="0">
                <a:latin typeface="Times New Roman" pitchFamily="18" charset="0"/>
                <a:cs typeface="Times New Roman" pitchFamily="18" charset="0"/>
              </a:rPr>
              <a:t>Micro Skills</a:t>
            </a:r>
            <a:endParaRPr/>
          </a:p>
        </p:txBody>
      </p:sp>
      <p:sp>
        <p:nvSpPr>
          <p:cNvPr id="802" name="Google Shape;802;p2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pic>
        <p:nvPicPr>
          <p:cNvPr id="6" name="Content Placeholder 5" descr="teaching-skills-micro-teaching-13-638.jpg"/>
          <p:cNvPicPr>
            <a:picLocks noChangeAspect="1"/>
          </p:cNvPicPr>
          <p:nvPr/>
        </p:nvPicPr>
        <p:blipFill>
          <a:blip r:embed="rId3"/>
          <a:stretch>
            <a:fillRect/>
          </a:stretch>
        </p:blipFill>
        <p:spPr>
          <a:xfrm>
            <a:off x="857224" y="857238"/>
            <a:ext cx="7429552" cy="409304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21"/>
          <p:cNvSpPr txBox="1">
            <a:spLocks noGrp="1"/>
          </p:cNvSpPr>
          <p:nvPr>
            <p:ph type="title"/>
          </p:nvPr>
        </p:nvSpPr>
        <p:spPr>
          <a:xfrm>
            <a:off x="1000100" y="357172"/>
            <a:ext cx="7000892" cy="550200"/>
          </a:xfrm>
          <a:prstGeom prst="rect">
            <a:avLst/>
          </a:prstGeom>
        </p:spPr>
        <p:txBody>
          <a:bodyPr spcFirstLastPara="1" wrap="square" lIns="0" tIns="0" rIns="0" bIns="0" anchor="b" anchorCtr="0">
            <a:noAutofit/>
          </a:bodyPr>
          <a:lstStyle/>
          <a:p>
            <a:pPr lvl="0"/>
            <a:r>
              <a:rPr lang="en-IN" sz="3200" dirty="0">
                <a:solidFill>
                  <a:srgbClr val="FF0000"/>
                </a:solidFill>
                <a:latin typeface="Times New Roman" pitchFamily="18" charset="0"/>
                <a:cs typeface="Times New Roman" pitchFamily="18" charset="0"/>
              </a:rPr>
              <a:t>Required Behavioural Characteristics to learn a skill</a:t>
            </a:r>
            <a:endParaRPr>
              <a:solidFill>
                <a:srgbClr val="FF0000"/>
              </a:solidFill>
            </a:endParaRPr>
          </a:p>
        </p:txBody>
      </p:sp>
      <p:sp>
        <p:nvSpPr>
          <p:cNvPr id="758" name="Google Shape;758;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sp>
        <p:nvSpPr>
          <p:cNvPr id="32" name="Content Placeholder 2"/>
          <p:cNvSpPr txBox="1">
            <a:spLocks/>
          </p:cNvSpPr>
          <p:nvPr/>
        </p:nvSpPr>
        <p:spPr>
          <a:xfrm>
            <a:off x="0" y="1000115"/>
            <a:ext cx="8929718" cy="3643337"/>
          </a:xfrm>
          <a:prstGeom prst="rect">
            <a:avLst/>
          </a:prstGeom>
          <a:noFill/>
          <a:ln>
            <a:noFill/>
          </a:ln>
        </p:spPr>
        <p:txBody>
          <a:bodyPr spcFirstLastPara="1" wrap="square" lIns="0" tIns="0" rIns="0" bIns="0" anchor="t" anchorCtr="0">
            <a:normAutofit/>
          </a:bodyPr>
          <a:lstStyle/>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Impulsion</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to perform a particular act</a:t>
            </a:r>
          </a:p>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Manipulation</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of muscle movements to perform such act</a:t>
            </a:r>
          </a:p>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Control</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i.e. incorporating the needed adjustments in any of the tiny acts constituting the skill</a:t>
            </a:r>
          </a:p>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Coordination</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i.e. integrating muscle movements sequentially to perform a particular act and</a:t>
            </a:r>
          </a:p>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Naturalisation</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i.e. while performing a particular act sequentially and fast, performance will be natural, there will be no artificiality in 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34"/>
        <p:cNvGrpSpPr/>
        <p:nvPr/>
      </p:nvGrpSpPr>
      <p:grpSpPr>
        <a:xfrm>
          <a:off x="0" y="0"/>
          <a:ext cx="0" cy="0"/>
          <a:chOff x="0" y="0"/>
          <a:chExt cx="0" cy="0"/>
        </a:xfrm>
      </p:grpSpPr>
      <p:sp>
        <p:nvSpPr>
          <p:cNvPr id="735" name="Google Shape;735;p19"/>
          <p:cNvSpPr txBox="1">
            <a:spLocks noGrp="1"/>
          </p:cNvSpPr>
          <p:nvPr>
            <p:ph type="subTitle" idx="4294967295"/>
          </p:nvPr>
        </p:nvSpPr>
        <p:spPr>
          <a:xfrm>
            <a:off x="4929190" y="1643056"/>
            <a:ext cx="3429024" cy="784800"/>
          </a:xfrm>
          <a:prstGeom prst="rect">
            <a:avLst/>
          </a:prstGeom>
        </p:spPr>
        <p:txBody>
          <a:bodyPr spcFirstLastPara="1" wrap="square" lIns="0" tIns="0" rIns="0" bIns="0" anchor="t" anchorCtr="0">
            <a:noAutofit/>
          </a:bodyPr>
          <a:lstStyle/>
          <a:p>
            <a:pPr marL="0" lvl="0" indent="0" algn="just">
              <a:lnSpc>
                <a:spcPct val="100000"/>
              </a:lnSpc>
              <a:spcBef>
                <a:spcPts val="0"/>
              </a:spcBef>
              <a:buClrTx/>
              <a:buSzTx/>
              <a:buNone/>
            </a:pPr>
            <a:r>
              <a:rPr lang="en-IN" b="1" kern="1200" dirty="0">
                <a:solidFill>
                  <a:srgbClr val="FF0000"/>
                </a:solidFill>
                <a:latin typeface="Comic Sans MS" pitchFamily="66" charset="0"/>
                <a:ea typeface="+mn-ea"/>
                <a:cs typeface="Times New Roman" pitchFamily="18" charset="0"/>
              </a:rPr>
              <a:t>This kind of teaching aims to develop skilful performance of jobs mechanically is called training.</a:t>
            </a:r>
          </a:p>
          <a:p>
            <a:pPr marL="0" lvl="0" indent="0" algn="ctr">
              <a:buNone/>
            </a:pPr>
            <a:endParaRPr lang="en-IN" dirty="0">
              <a:solidFill>
                <a:schemeClr val="lt1"/>
              </a:solidFill>
            </a:endParaRPr>
          </a:p>
        </p:txBody>
      </p:sp>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a:p>
        </p:txBody>
      </p:sp>
      <p:sp>
        <p:nvSpPr>
          <p:cNvPr id="9" name="Rounded Rectangular Callout 8"/>
          <p:cNvSpPr/>
          <p:nvPr/>
        </p:nvSpPr>
        <p:spPr>
          <a:xfrm>
            <a:off x="2928926"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4. TRAINING</a:t>
            </a:r>
          </a:p>
        </p:txBody>
      </p:sp>
      <p:sp>
        <p:nvSpPr>
          <p:cNvPr id="10" name="Google Shape;933;p38"/>
          <p:cNvSpPr/>
          <p:nvPr/>
        </p:nvSpPr>
        <p:spPr>
          <a:xfrm>
            <a:off x="214282" y="35717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p38"/>
          <p:cNvSpPr/>
          <p:nvPr/>
        </p:nvSpPr>
        <p:spPr>
          <a:xfrm>
            <a:off x="8572528" y="500048"/>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8"/>
          <p:cNvSpPr/>
          <p:nvPr/>
        </p:nvSpPr>
        <p:spPr>
          <a:xfrm>
            <a:off x="5000628" y="121442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5;p38"/>
          <p:cNvSpPr/>
          <p:nvPr/>
        </p:nvSpPr>
        <p:spPr>
          <a:xfrm>
            <a:off x="8215338" y="3643320"/>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38"/>
          <p:cNvSpPr/>
          <p:nvPr/>
        </p:nvSpPr>
        <p:spPr>
          <a:xfrm>
            <a:off x="5357818" y="421482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0;p38"/>
          <p:cNvSpPr/>
          <p:nvPr/>
        </p:nvSpPr>
        <p:spPr>
          <a:xfrm>
            <a:off x="2143108" y="4572014"/>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5;p19"/>
          <p:cNvSpPr txBox="1">
            <a:spLocks/>
          </p:cNvSpPr>
          <p:nvPr/>
        </p:nvSpPr>
        <p:spPr>
          <a:xfrm>
            <a:off x="214282" y="1428742"/>
            <a:ext cx="4143404" cy="784800"/>
          </a:xfrm>
          <a:prstGeom prst="rect">
            <a:avLst/>
          </a:prstGeom>
          <a:noFill/>
          <a:ln>
            <a:noFill/>
          </a:ln>
        </p:spPr>
        <p:txBody>
          <a:bodyPr spcFirstLastPara="1" wrap="square" lIns="0" tIns="0" rIns="0" bIns="0" anchor="t" anchorCtr="0">
            <a:noAutofit/>
          </a:bodyPr>
          <a:lstStyle/>
          <a:p>
            <a:pPr lvl="0">
              <a:buClrTx/>
            </a:pPr>
            <a:r>
              <a:rPr lang="en-IN" sz="2000" kern="1200" dirty="0">
                <a:solidFill>
                  <a:prstClr val="black"/>
                </a:solidFill>
                <a:latin typeface="Comic Sans MS" pitchFamily="66" charset="0"/>
                <a:ea typeface="+mn-ea"/>
                <a:cs typeface="Times New Roman" pitchFamily="18" charset="0"/>
              </a:rPr>
              <a:t>Training is little higher level of teaching than conditioning. </a:t>
            </a:r>
          </a:p>
          <a:p>
            <a:pPr lvl="0">
              <a:buClrTx/>
            </a:pPr>
            <a:r>
              <a:rPr lang="en-IN" sz="2000" kern="1200" dirty="0">
                <a:solidFill>
                  <a:prstClr val="black"/>
                </a:solidFill>
                <a:latin typeface="Comic Sans MS" pitchFamily="66" charset="0"/>
                <a:ea typeface="+mn-ea"/>
                <a:cs typeface="Times New Roman" pitchFamily="18" charset="0"/>
              </a:rPr>
              <a:t>It helps in shaping conduct and developing skills.</a:t>
            </a:r>
          </a:p>
          <a:p>
            <a:pPr lvl="0">
              <a:buClrTx/>
            </a:pPr>
            <a:endParaRPr lang="en-IN" sz="2000" kern="1200" dirty="0">
              <a:solidFill>
                <a:prstClr val="black"/>
              </a:solidFill>
              <a:latin typeface="Comic Sans MS" pitchFamily="66" charset="0"/>
              <a:ea typeface="+mn-ea"/>
              <a:cs typeface="Times New Roman" pitchFamily="18" charset="0"/>
            </a:endParaRPr>
          </a:p>
          <a:p>
            <a:pPr lvl="0">
              <a:buClrTx/>
            </a:pPr>
            <a:r>
              <a:rPr lang="en-IN" sz="2000" b="1" kern="1200" dirty="0">
                <a:solidFill>
                  <a:srgbClr val="FF0000"/>
                </a:solidFill>
                <a:latin typeface="Comic Sans MS" pitchFamily="66" charset="0"/>
                <a:ea typeface="+mn-ea"/>
                <a:cs typeface="Times New Roman" pitchFamily="18" charset="0"/>
              </a:rPr>
              <a:t>Example:</a:t>
            </a:r>
            <a:r>
              <a:rPr lang="en-IN" sz="1800" kern="1200" dirty="0">
                <a:solidFill>
                  <a:prstClr val="black"/>
                </a:solidFill>
                <a:latin typeface="Comic Sans MS" pitchFamily="66" charset="0"/>
                <a:ea typeface="+mn-ea"/>
                <a:cs typeface="Times New Roman" pitchFamily="18" charset="0"/>
              </a:rPr>
              <a:t> </a:t>
            </a:r>
          </a:p>
          <a:p>
            <a:pPr lvl="0">
              <a:buClrTx/>
            </a:pPr>
            <a:r>
              <a:rPr lang="en-IN" sz="1800" kern="1200" dirty="0">
                <a:solidFill>
                  <a:prstClr val="black"/>
                </a:solidFill>
                <a:latin typeface="Comic Sans MS" pitchFamily="66" charset="0"/>
                <a:ea typeface="+mn-ea"/>
                <a:cs typeface="Times New Roman" pitchFamily="18" charset="0"/>
              </a:rPr>
              <a:t> Training to a worker </a:t>
            </a:r>
          </a:p>
          <a:p>
            <a:pPr lvl="0">
              <a:buClrTx/>
            </a:pPr>
            <a:r>
              <a:rPr lang="en-IN" sz="1800" kern="1200" dirty="0">
                <a:solidFill>
                  <a:prstClr val="black"/>
                </a:solidFill>
                <a:latin typeface="Comic Sans MS" pitchFamily="66" charset="0"/>
                <a:ea typeface="+mn-ea"/>
                <a:cs typeface="Times New Roman" pitchFamily="18" charset="0"/>
              </a:rPr>
              <a:t>Training to an animal in a circus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8" name="Google Shape;758;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pic>
        <p:nvPicPr>
          <p:cNvPr id="6" name="Picture 5" descr="training-by-shas-production-13-638.jpg"/>
          <p:cNvPicPr>
            <a:picLocks noChangeAspect="1"/>
          </p:cNvPicPr>
          <p:nvPr/>
        </p:nvPicPr>
        <p:blipFill>
          <a:blip r:embed="rId3"/>
          <a:stretch>
            <a:fillRect/>
          </a:stretch>
        </p:blipFill>
        <p:spPr>
          <a:xfrm>
            <a:off x="0" y="0"/>
            <a:ext cx="9144000" cy="464345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087200" cy="550200"/>
          </a:xfrm>
        </p:spPr>
        <p:txBody>
          <a:bodyPr/>
          <a:lstStyle/>
          <a:p>
            <a:pPr lvl="0"/>
            <a:r>
              <a:rPr lang="en-IN" dirty="0">
                <a:latin typeface="Times New Roman" pitchFamily="18" charset="0"/>
                <a:cs typeface="Times New Roman" pitchFamily="18" charset="0"/>
              </a:rPr>
              <a:t>How to train the student?</a:t>
            </a:r>
            <a:endParaRPr lang="en-IN"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25</a:t>
            </a:fld>
            <a:endParaRPr lang="en"/>
          </a:p>
        </p:txBody>
      </p:sp>
      <p:pic>
        <p:nvPicPr>
          <p:cNvPr id="6" name="Content Placeholder 3" descr="teaching learning process.png"/>
          <p:cNvPicPr>
            <a:picLocks noChangeAspect="1"/>
          </p:cNvPicPr>
          <p:nvPr/>
        </p:nvPicPr>
        <p:blipFill>
          <a:blip r:embed="rId2"/>
          <a:stretch>
            <a:fillRect/>
          </a:stretch>
        </p:blipFill>
        <p:spPr>
          <a:xfrm>
            <a:off x="500034" y="571486"/>
            <a:ext cx="8215370" cy="4357718"/>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34"/>
        <p:cNvGrpSpPr/>
        <p:nvPr/>
      </p:nvGrpSpPr>
      <p:grpSpPr>
        <a:xfrm>
          <a:off x="0" y="0"/>
          <a:ext cx="0" cy="0"/>
          <a:chOff x="0" y="0"/>
          <a:chExt cx="0" cy="0"/>
        </a:xfrm>
      </p:grpSpPr>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26</a:t>
            </a:fld>
            <a:endParaRPr/>
          </a:p>
        </p:txBody>
      </p:sp>
      <p:pic>
        <p:nvPicPr>
          <p:cNvPr id="2" name="Picture 1" descr="data.jpg">
            <a:extLst>
              <a:ext uri="{FF2B5EF4-FFF2-40B4-BE49-F238E27FC236}">
                <a16:creationId xmlns="" xmlns:a16="http://schemas.microsoft.com/office/drawing/2014/main" id="{94E25104-14C4-473F-AF68-0A1365F04DA6}"/>
              </a:ext>
            </a:extLst>
          </p:cNvPr>
          <p:cNvPicPr>
            <a:picLocks noChangeAspect="1"/>
          </p:cNvPicPr>
          <p:nvPr/>
        </p:nvPicPr>
        <p:blipFill>
          <a:blip r:embed="rId3"/>
          <a:stretch>
            <a:fillRect/>
          </a:stretch>
        </p:blipFill>
        <p:spPr>
          <a:xfrm>
            <a:off x="2500298" y="1214428"/>
            <a:ext cx="3929090" cy="2571768"/>
          </a:xfrm>
          <a:prstGeom prst="rect">
            <a:avLst/>
          </a:prstGeom>
          <a:solidFill>
            <a:schemeClr val="accent1">
              <a:lumMod val="40000"/>
              <a:lumOff val="60000"/>
            </a:schemeClr>
          </a:solidFill>
        </p:spPr>
      </p:pic>
      <p:sp>
        <p:nvSpPr>
          <p:cNvPr id="15" name="Content Placeholder 2">
            <a:extLst>
              <a:ext uri="{FF2B5EF4-FFF2-40B4-BE49-F238E27FC236}">
                <a16:creationId xmlns="" xmlns:a16="http://schemas.microsoft.com/office/drawing/2014/main" id="{8240ED05-D0D2-4B2E-8022-011745D4E0A2}"/>
              </a:ext>
            </a:extLst>
          </p:cNvPr>
          <p:cNvSpPr>
            <a:spLocks noGrp="1"/>
          </p:cNvSpPr>
          <p:nvPr>
            <p:ph type="ctrTitle" idx="4294967295"/>
          </p:nvPr>
        </p:nvSpPr>
        <p:spPr>
          <a:xfrm>
            <a:off x="6858016" y="428610"/>
            <a:ext cx="2071702" cy="3143254"/>
          </a:xfrm>
        </p:spPr>
        <p:txBody>
          <a:bodyPr>
            <a:normAutofit fontScale="90000"/>
          </a:bodyPr>
          <a:lstStyle/>
          <a:p>
            <a:pPr algn="just"/>
            <a:r>
              <a:rPr lang="en-IN" b="1" dirty="0">
                <a:solidFill>
                  <a:srgbClr val="FF0000"/>
                </a:solidFill>
                <a:latin typeface="Times New Roman" pitchFamily="18" charset="0"/>
                <a:cs typeface="Times New Roman" pitchFamily="18" charset="0"/>
              </a:rPr>
              <a:t>3) When a set of ‘datum’ is assembled, it may indicate an attribute of a thing or a person.</a:t>
            </a:r>
          </a:p>
        </p:txBody>
      </p:sp>
      <p:sp>
        <p:nvSpPr>
          <p:cNvPr id="7" name="Rounded Rectangular Callout 6"/>
          <p:cNvSpPr/>
          <p:nvPr/>
        </p:nvSpPr>
        <p:spPr>
          <a:xfrm>
            <a:off x="2786050"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5 A. DATA</a:t>
            </a:r>
          </a:p>
        </p:txBody>
      </p:sp>
      <p:sp>
        <p:nvSpPr>
          <p:cNvPr id="10" name="TextBox 9"/>
          <p:cNvSpPr txBox="1"/>
          <p:nvPr/>
        </p:nvSpPr>
        <p:spPr>
          <a:xfrm>
            <a:off x="0" y="571486"/>
            <a:ext cx="2643174" cy="3416320"/>
          </a:xfrm>
          <a:prstGeom prst="rect">
            <a:avLst/>
          </a:prstGeom>
          <a:noFill/>
        </p:spPr>
        <p:txBody>
          <a:bodyPr wrap="square" rtlCol="0">
            <a:spAutoFit/>
          </a:bodyPr>
          <a:lstStyle/>
          <a:p>
            <a:r>
              <a:rPr lang="en-IN" sz="2700" b="1" dirty="0">
                <a:solidFill>
                  <a:srgbClr val="FF0000"/>
                </a:solidFill>
                <a:latin typeface="Times New Roman" pitchFamily="18" charset="0"/>
                <a:cs typeface="Times New Roman" pitchFamily="18" charset="0"/>
                <a:sym typeface="Amatic SC"/>
              </a:rPr>
              <a:t>1) Sense perceptions regarding objects, persons or events are recorded in the mind in the form of data.</a:t>
            </a:r>
            <a:endParaRPr lang="en-IN" dirty="0"/>
          </a:p>
        </p:txBody>
      </p:sp>
      <p:sp>
        <p:nvSpPr>
          <p:cNvPr id="11" name="TextBox 10"/>
          <p:cNvSpPr txBox="1"/>
          <p:nvPr/>
        </p:nvSpPr>
        <p:spPr>
          <a:xfrm>
            <a:off x="1643042" y="3929072"/>
            <a:ext cx="6858048" cy="830997"/>
          </a:xfrm>
          <a:prstGeom prst="rect">
            <a:avLst/>
          </a:prstGeom>
          <a:noFill/>
        </p:spPr>
        <p:txBody>
          <a:bodyPr wrap="square" rtlCol="0">
            <a:spAutoFit/>
          </a:bodyPr>
          <a:lstStyle/>
          <a:p>
            <a:r>
              <a:rPr lang="en-IN" sz="2400" b="1" dirty="0">
                <a:solidFill>
                  <a:srgbClr val="273F68"/>
                </a:solidFill>
                <a:latin typeface="Times New Roman" pitchFamily="18" charset="0"/>
                <a:cs typeface="Times New Roman" pitchFamily="18" charset="0"/>
                <a:sym typeface="Amatic SC"/>
              </a:rPr>
              <a:t>2) Each small bit of information about a thing, recorded in the mind is called ‘datum’.</a:t>
            </a:r>
            <a:endParaRPr lang="en-IN" sz="11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36F79"/>
        </a:solidFill>
        <a:effectLst/>
      </p:bgPr>
    </p:bg>
    <p:spTree>
      <p:nvGrpSpPr>
        <p:cNvPr id="1" name="Shape 745"/>
        <p:cNvGrpSpPr/>
        <p:nvPr/>
      </p:nvGrpSpPr>
      <p:grpSpPr>
        <a:xfrm>
          <a:off x="0" y="0"/>
          <a:ext cx="0" cy="0"/>
          <a:chOff x="0" y="0"/>
          <a:chExt cx="0" cy="0"/>
        </a:xfrm>
      </p:grpSpPr>
      <p:sp>
        <p:nvSpPr>
          <p:cNvPr id="746" name="Google Shape;746;p20"/>
          <p:cNvSpPr txBox="1">
            <a:spLocks noGrp="1"/>
          </p:cNvSpPr>
          <p:nvPr>
            <p:ph type="body" idx="1"/>
          </p:nvPr>
        </p:nvSpPr>
        <p:spPr>
          <a:xfrm>
            <a:off x="323528" y="1000114"/>
            <a:ext cx="4391347" cy="3749736"/>
          </a:xfrm>
          <a:prstGeom prst="rect">
            <a:avLst/>
          </a:prstGeom>
        </p:spPr>
        <p:txBody>
          <a:bodyPr spcFirstLastPara="1" wrap="square" lIns="0" tIns="0" rIns="0" bIns="0" anchor="t" anchorCtr="0">
            <a:noAutofit/>
          </a:bodyPr>
          <a:lstStyle/>
          <a:p>
            <a:pPr marL="342900" lvl="0">
              <a:lnSpc>
                <a:spcPct val="100000"/>
              </a:lnSpc>
              <a:spcBef>
                <a:spcPct val="20000"/>
              </a:spcBef>
              <a:buClrTx/>
              <a:buSzTx/>
              <a:buFont typeface="Arial" pitchFamily="34" charset="0"/>
              <a:buChar char="•"/>
              <a:defRPr/>
            </a:pPr>
            <a:r>
              <a:rPr lang="en-IN" sz="2400" kern="1200" dirty="0">
                <a:solidFill>
                  <a:prstClr val="black"/>
                </a:solidFill>
                <a:latin typeface="Comic Sans MS" pitchFamily="66" charset="0"/>
                <a:cs typeface="Times New Roman" pitchFamily="18" charset="0"/>
              </a:rPr>
              <a:t>Information refers to data that has been given some meaning by way of relation/connection</a:t>
            </a:r>
          </a:p>
          <a:p>
            <a:pPr marL="342900" lvl="0">
              <a:lnSpc>
                <a:spcPct val="100000"/>
              </a:lnSpc>
              <a:spcBef>
                <a:spcPct val="20000"/>
              </a:spcBef>
              <a:buClrTx/>
              <a:buSzTx/>
              <a:buFont typeface="Arial" pitchFamily="34" charset="0"/>
              <a:buChar char="•"/>
              <a:defRPr/>
            </a:pPr>
            <a:r>
              <a:rPr lang="en-IN" sz="2400" kern="1200" dirty="0">
                <a:solidFill>
                  <a:prstClr val="black"/>
                </a:solidFill>
                <a:latin typeface="Comic Sans MS" pitchFamily="66" charset="0"/>
                <a:cs typeface="Times New Roman" pitchFamily="18" charset="0"/>
              </a:rPr>
              <a:t>In computing terms, it is the data that has been processed.</a:t>
            </a:r>
          </a:p>
          <a:p>
            <a:pPr marL="342900" lvl="0">
              <a:lnSpc>
                <a:spcPct val="100000"/>
              </a:lnSpc>
              <a:spcBef>
                <a:spcPct val="20000"/>
              </a:spcBef>
              <a:buClrTx/>
              <a:buSzTx/>
              <a:buFont typeface="Arial" pitchFamily="34" charset="0"/>
              <a:buChar char="•"/>
              <a:defRPr/>
            </a:pPr>
            <a:r>
              <a:rPr lang="en-IN" sz="2400" b="1" kern="1200" dirty="0">
                <a:solidFill>
                  <a:srgbClr val="FF0000"/>
                </a:solidFill>
                <a:latin typeface="Comic Sans MS" pitchFamily="66" charset="0"/>
                <a:cs typeface="Times New Roman" pitchFamily="18" charset="0"/>
              </a:rPr>
              <a:t>Example:</a:t>
            </a:r>
          </a:p>
          <a:p>
            <a:pPr marL="342900" lvl="0">
              <a:lnSpc>
                <a:spcPct val="100000"/>
              </a:lnSpc>
              <a:spcBef>
                <a:spcPct val="20000"/>
              </a:spcBef>
              <a:buClrTx/>
              <a:buSzTx/>
              <a:buNone/>
              <a:defRPr/>
            </a:pPr>
            <a:r>
              <a:rPr lang="en-IN" sz="2400" b="1" kern="1200" dirty="0">
                <a:solidFill>
                  <a:schemeClr val="tx1">
                    <a:lumMod val="50000"/>
                  </a:schemeClr>
                </a:solidFill>
                <a:latin typeface="Comic Sans MS" pitchFamily="66" charset="0"/>
                <a:cs typeface="Times New Roman" pitchFamily="18" charset="0"/>
              </a:rPr>
              <a:t>The passbook of a savings bank account</a:t>
            </a:r>
            <a:r>
              <a:rPr kumimoji="0" lang="en-IN" sz="2400" b="0" i="0" u="none" strike="noStrike" kern="1200" cap="none" spc="0" normalizeH="0" baseline="0" noProof="0" dirty="0">
                <a:ln>
                  <a:noFill/>
                </a:ln>
                <a:solidFill>
                  <a:schemeClr val="tx1">
                    <a:lumMod val="50000"/>
                  </a:schemeClr>
                </a:solidFill>
                <a:effectLst/>
                <a:uLnTx/>
                <a:uFillTx/>
                <a:latin typeface="Comic Sans MS" pitchFamily="66" charset="0"/>
                <a:ea typeface="+mn-ea"/>
                <a:cs typeface="Times New Roman" pitchFamily="18" charset="0"/>
              </a:rPr>
              <a:t>.</a:t>
            </a:r>
          </a:p>
          <a:p>
            <a:pPr marL="0" lvl="0" indent="0" algn="l" rtl="0">
              <a:spcBef>
                <a:spcPts val="600"/>
              </a:spcBef>
              <a:spcAft>
                <a:spcPts val="0"/>
              </a:spcAft>
              <a:buNone/>
            </a:pPr>
            <a:endParaRPr lang="en-IN" sz="1400" dirty="0">
              <a:latin typeface="Comic Sans MS" pitchFamily="66" charset="0"/>
            </a:endParaRPr>
          </a:p>
        </p:txBody>
      </p:sp>
      <p:sp>
        <p:nvSpPr>
          <p:cNvPr id="748" name="Google Shape;748;p20"/>
          <p:cNvSpPr txBox="1">
            <a:spLocks noGrp="1"/>
          </p:cNvSpPr>
          <p:nvPr>
            <p:ph type="body" idx="2"/>
          </p:nvPr>
        </p:nvSpPr>
        <p:spPr>
          <a:xfrm flipV="1">
            <a:off x="7812360" y="390558"/>
            <a:ext cx="45719" cy="45719"/>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dirty="0"/>
          </a:p>
        </p:txBody>
      </p:sp>
      <p:sp>
        <p:nvSpPr>
          <p:cNvPr id="749" name="Google Shape;749;p2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27</a:t>
            </a:fld>
            <a:endParaRPr/>
          </a:p>
        </p:txBody>
      </p:sp>
      <p:sp>
        <p:nvSpPr>
          <p:cNvPr id="6" name="Rounded Rectangular Callout 5"/>
          <p:cNvSpPr/>
          <p:nvPr/>
        </p:nvSpPr>
        <p:spPr>
          <a:xfrm>
            <a:off x="2786050" y="0"/>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5 B. INFORMATION</a:t>
            </a:r>
          </a:p>
        </p:txBody>
      </p:sp>
      <p:sp>
        <p:nvSpPr>
          <p:cNvPr id="8" name="Google Shape;746;p20"/>
          <p:cNvSpPr txBox="1">
            <a:spLocks/>
          </p:cNvSpPr>
          <p:nvPr/>
        </p:nvSpPr>
        <p:spPr>
          <a:xfrm>
            <a:off x="5000628" y="1000114"/>
            <a:ext cx="3962720" cy="4038025"/>
          </a:xfrm>
          <a:prstGeom prst="rect">
            <a:avLst/>
          </a:prstGeom>
          <a:no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0" i="0" u="none" strike="noStrike" kern="1200" cap="none" spc="0" normalizeH="0" baseline="0" noProof="0" dirty="0">
                <a:ln>
                  <a:noFill/>
                </a:ln>
                <a:solidFill>
                  <a:prstClr val="black"/>
                </a:solidFill>
                <a:effectLst/>
                <a:uLnTx/>
                <a:uFillTx/>
                <a:latin typeface="Comic Sans MS" pitchFamily="66" charset="0"/>
                <a:ea typeface="+mn-ea"/>
                <a:cs typeface="Times New Roman" pitchFamily="18" charset="0"/>
                <a:sym typeface="Quicksand"/>
              </a:rPr>
              <a:t>The data are arranged sequentially with a purpose it reveals some meaningful information.</a:t>
            </a:r>
          </a:p>
          <a:p>
            <a:pPr marL="0" marR="0" lvl="0" indent="0" algn="l" defTabSz="914400" rtl="0" eaLnBrk="1" fontAlgn="auto" latinLnBrk="0" hangingPunct="1">
              <a:lnSpc>
                <a:spcPct val="115000"/>
              </a:lnSpc>
              <a:spcBef>
                <a:spcPts val="600"/>
              </a:spcBef>
              <a:spcAft>
                <a:spcPts val="0"/>
              </a:spcAft>
              <a:buClr>
                <a:schemeClr val="dk2"/>
              </a:buClr>
              <a:buSzPts val="1800"/>
              <a:buFont typeface="Quicksand"/>
              <a:buNone/>
              <a:tabLst/>
              <a:defRPr/>
            </a:pPr>
            <a:endParaRPr kumimoji="0" lang="en-IN" sz="1600" b="0" i="0" u="none" strike="noStrike" kern="0" cap="none" spc="0" normalizeH="0" baseline="0" noProof="0" dirty="0">
              <a:ln>
                <a:noFill/>
              </a:ln>
              <a:solidFill>
                <a:schemeClr val="dk1"/>
              </a:solidFill>
              <a:effectLst/>
              <a:uLnTx/>
              <a:uFillTx/>
              <a:latin typeface="Comic Sans MS" pitchFamily="66" charset="0"/>
              <a:ea typeface="Quicksand"/>
              <a:cs typeface="Quicksand"/>
              <a:sym typeface="Quicksan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53"/>
        <p:cNvGrpSpPr/>
        <p:nvPr/>
      </p:nvGrpSpPr>
      <p:grpSpPr>
        <a:xfrm>
          <a:off x="0" y="0"/>
          <a:ext cx="0" cy="0"/>
          <a:chOff x="0" y="0"/>
          <a:chExt cx="0" cy="0"/>
        </a:xfrm>
      </p:grpSpPr>
      <p:sp>
        <p:nvSpPr>
          <p:cNvPr id="755" name="Google Shape;755;p21"/>
          <p:cNvSpPr txBox="1">
            <a:spLocks noGrp="1"/>
          </p:cNvSpPr>
          <p:nvPr>
            <p:ph type="body" idx="1"/>
          </p:nvPr>
        </p:nvSpPr>
        <p:spPr>
          <a:xfrm>
            <a:off x="142844" y="1071552"/>
            <a:ext cx="3678109" cy="2012716"/>
          </a:xfrm>
          <a:prstGeom prst="rect">
            <a:avLst/>
          </a:prstGeom>
        </p:spPr>
        <p:txBody>
          <a:bodyPr spcFirstLastPara="1" wrap="square" lIns="0" tIns="0" rIns="0" bIns="0" anchor="t" anchorCtr="0">
            <a:noAutofit/>
          </a:bodyPr>
          <a:lstStyle/>
          <a:p>
            <a:pPr marL="342900" marR="0" lvl="0" indent="-342900" algn="just" defTabSz="914400" rtl="0" eaLnBrk="1" fontAlgn="auto" latinLnBrk="0" hangingPunct="1">
              <a:lnSpc>
                <a:spcPct val="100000"/>
              </a:lnSpc>
              <a:spcBef>
                <a:spcPct val="20000"/>
              </a:spcBef>
              <a:spcAft>
                <a:spcPts val="0"/>
              </a:spcAft>
              <a:buClrTx/>
              <a:buSzTx/>
              <a:buNone/>
              <a:tabLst/>
              <a:defRPr/>
            </a:pPr>
            <a:r>
              <a:rPr kumimoji="0" lang="en-IN" sz="2800" b="0" i="0" u="none" strike="noStrike" kern="1200" cap="none" spc="0" normalizeH="0" baseline="0" noProof="0" dirty="0">
                <a:ln>
                  <a:noFill/>
                </a:ln>
                <a:solidFill>
                  <a:prstClr val="black"/>
                </a:solidFill>
                <a:effectLst/>
                <a:uLnTx/>
                <a:uFillTx/>
                <a:latin typeface="Comic Sans MS" pitchFamily="66" charset="0"/>
                <a:ea typeface="+mn-ea"/>
                <a:cs typeface="Times New Roman" pitchFamily="18" charset="0"/>
              </a:rPr>
              <a:t>‘Reasoning’ </a:t>
            </a:r>
            <a:r>
              <a:rPr kumimoji="0" lang="en-IN" sz="2800" b="0" i="0" u="none" strike="noStrike" kern="1200" cap="none" spc="0" normalizeH="0" baseline="0" noProof="0" dirty="0">
                <a:ln>
                  <a:noFill/>
                </a:ln>
                <a:solidFill>
                  <a:srgbClr val="FF0000"/>
                </a:solidFill>
                <a:effectLst/>
                <a:uLnTx/>
                <a:uFillTx/>
                <a:latin typeface="Comic Sans MS" pitchFamily="66" charset="0"/>
                <a:ea typeface="+mn-ea"/>
                <a:cs typeface="Times New Roman" pitchFamily="18" charset="0"/>
              </a:rPr>
              <a:t>as a noun</a:t>
            </a:r>
            <a:r>
              <a:rPr lang="en-IN" sz="2800" kern="1200" dirty="0">
                <a:solidFill>
                  <a:prstClr val="black"/>
                </a:solidFill>
                <a:latin typeface="Comic Sans MS" pitchFamily="66" charset="0"/>
                <a:ea typeface="+mn-ea"/>
                <a:cs typeface="Times New Roman" pitchFamily="18" charset="0"/>
              </a:rPr>
              <a:t>:</a:t>
            </a:r>
          </a:p>
          <a:p>
            <a:pPr marL="342900" marR="0" lvl="0" indent="-342900" algn="just" defTabSz="914400" rtl="0" eaLnBrk="1" fontAlgn="auto" latinLnBrk="0" hangingPunct="1">
              <a:lnSpc>
                <a:spcPct val="100000"/>
              </a:lnSpc>
              <a:spcBef>
                <a:spcPct val="20000"/>
              </a:spcBef>
              <a:spcAft>
                <a:spcPts val="0"/>
              </a:spcAft>
              <a:buClrTx/>
              <a:buSzTx/>
              <a:buNone/>
              <a:tabLst/>
              <a:defRPr/>
            </a:pPr>
            <a:r>
              <a:rPr kumimoji="0" lang="en-IN" sz="2800" b="0" i="0" u="none" strike="noStrike" kern="1200" cap="none" spc="0" normalizeH="0" baseline="0" noProof="0" dirty="0">
                <a:ln>
                  <a:noFill/>
                </a:ln>
                <a:solidFill>
                  <a:prstClr val="black"/>
                </a:solidFill>
                <a:effectLst/>
                <a:uLnTx/>
                <a:uFillTx/>
                <a:latin typeface="Comic Sans MS" pitchFamily="66" charset="0"/>
                <a:ea typeface="+mn-ea"/>
                <a:cs typeface="Times New Roman" pitchFamily="18" charset="0"/>
              </a:rPr>
              <a:t> taken to mean the cause of an event or a behaviour.</a:t>
            </a:r>
          </a:p>
          <a:p>
            <a:pPr marL="0" lvl="0" indent="0" algn="l" rtl="0">
              <a:spcBef>
                <a:spcPts val="600"/>
              </a:spcBef>
              <a:spcAft>
                <a:spcPts val="0"/>
              </a:spcAft>
              <a:buNone/>
            </a:pPr>
            <a:endParaRPr sz="1400" dirty="0">
              <a:latin typeface="Comic Sans MS" pitchFamily="66" charset="0"/>
            </a:endParaRPr>
          </a:p>
        </p:txBody>
      </p:sp>
      <p:sp>
        <p:nvSpPr>
          <p:cNvPr id="758" name="Google Shape;758;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sp>
        <p:nvSpPr>
          <p:cNvPr id="7" name="Rounded Rectangular Callout 6"/>
          <p:cNvSpPr/>
          <p:nvPr/>
        </p:nvSpPr>
        <p:spPr>
          <a:xfrm>
            <a:off x="3000364"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6. REASONING</a:t>
            </a:r>
          </a:p>
        </p:txBody>
      </p:sp>
      <p:sp>
        <p:nvSpPr>
          <p:cNvPr id="10" name="Google Shape;755;p21"/>
          <p:cNvSpPr txBox="1">
            <a:spLocks noGrp="1"/>
          </p:cNvSpPr>
          <p:nvPr>
            <p:ph type="body" idx="1"/>
          </p:nvPr>
        </p:nvSpPr>
        <p:spPr>
          <a:xfrm>
            <a:off x="4572000" y="1071552"/>
            <a:ext cx="4249613" cy="2584220"/>
          </a:xfrm>
          <a:prstGeom prst="rect">
            <a:avLst/>
          </a:prstGeom>
        </p:spPr>
        <p:txBody>
          <a:bodyPr spcFirstLastPara="1" wrap="square" lIns="0" tIns="0" rIns="0" bIns="0" anchor="t" anchorCtr="0">
            <a:noAutofit/>
          </a:bodyPr>
          <a:lstStyle/>
          <a:p>
            <a:pPr marL="342900" indent="-342900" algn="ctr">
              <a:lnSpc>
                <a:spcPct val="100000"/>
              </a:lnSpc>
              <a:spcBef>
                <a:spcPct val="20000"/>
              </a:spcBef>
              <a:buClrTx/>
              <a:buSzTx/>
              <a:buNone/>
              <a:defRPr/>
            </a:pPr>
            <a:r>
              <a:rPr kumimoji="0" lang="en-IN" sz="2800" b="0" i="0" u="none" strike="noStrike" kern="1200" cap="none" spc="0" normalizeH="0" baseline="0" noProof="0" dirty="0">
                <a:ln>
                  <a:noFill/>
                </a:ln>
                <a:solidFill>
                  <a:schemeClr val="tx1">
                    <a:lumMod val="50000"/>
                  </a:schemeClr>
                </a:solidFill>
                <a:effectLst/>
                <a:uLnTx/>
                <a:uFillTx/>
                <a:latin typeface="Comic Sans MS" pitchFamily="66" charset="0"/>
                <a:ea typeface="+mn-ea"/>
                <a:cs typeface="Times New Roman" pitchFamily="18" charset="0"/>
              </a:rPr>
              <a:t>‘Reasoning’ </a:t>
            </a:r>
            <a:r>
              <a:rPr kumimoji="0" lang="en-IN" sz="2800" b="0" i="0" u="none" strike="noStrike" kern="1200" cap="none" spc="0" normalizeH="0" baseline="0" noProof="0" dirty="0">
                <a:ln>
                  <a:noFill/>
                </a:ln>
                <a:solidFill>
                  <a:srgbClr val="FF0000"/>
                </a:solidFill>
                <a:effectLst/>
                <a:uLnTx/>
                <a:uFillTx/>
                <a:latin typeface="Comic Sans MS" pitchFamily="66" charset="0"/>
                <a:ea typeface="+mn-ea"/>
                <a:cs typeface="Times New Roman" pitchFamily="18" charset="0"/>
              </a:rPr>
              <a:t>as a verb</a:t>
            </a:r>
            <a:r>
              <a:rPr lang="en-IN" sz="2800" kern="1200" noProof="0" dirty="0">
                <a:solidFill>
                  <a:prstClr val="black"/>
                </a:solidFill>
                <a:latin typeface="Comic Sans MS" pitchFamily="66" charset="0"/>
                <a:ea typeface="+mn-ea"/>
                <a:cs typeface="Times New Roman" pitchFamily="18" charset="0"/>
              </a:rPr>
              <a:t>:</a:t>
            </a:r>
          </a:p>
          <a:p>
            <a:pPr marL="342900" indent="-342900" algn="ctr">
              <a:lnSpc>
                <a:spcPct val="100000"/>
              </a:lnSpc>
              <a:spcBef>
                <a:spcPct val="20000"/>
              </a:spcBef>
              <a:buClrTx/>
              <a:buSzTx/>
              <a:buNone/>
              <a:defRPr/>
            </a:pPr>
            <a:r>
              <a:rPr kumimoji="0" lang="en-IN" sz="2800" b="0" i="0" u="none" strike="noStrike" kern="1200" cap="none" spc="0" normalizeH="0" baseline="0" noProof="0" dirty="0">
                <a:ln>
                  <a:noFill/>
                </a:ln>
                <a:solidFill>
                  <a:prstClr val="black"/>
                </a:solidFill>
                <a:effectLst/>
                <a:uLnTx/>
                <a:uFillTx/>
                <a:latin typeface="Comic Sans MS" pitchFamily="66" charset="0"/>
                <a:ea typeface="+mn-ea"/>
                <a:cs typeface="Times New Roman" pitchFamily="18" charset="0"/>
              </a:rPr>
              <a:t> application of logical principles to get at the true nature of the objects or events.</a:t>
            </a:r>
          </a:p>
          <a:p>
            <a:pPr marL="0" indent="0" algn="ctr">
              <a:buNone/>
            </a:pPr>
            <a:endParaRPr sz="1400" dirty="0">
              <a:latin typeface="Comic Sans MS" pitchFamily="66" charset="0"/>
            </a:endParaRPr>
          </a:p>
        </p:txBody>
      </p:sp>
      <p:sp>
        <p:nvSpPr>
          <p:cNvPr id="11" name="TextBox 10"/>
          <p:cNvSpPr txBox="1"/>
          <p:nvPr/>
        </p:nvSpPr>
        <p:spPr>
          <a:xfrm>
            <a:off x="285720" y="3429006"/>
            <a:ext cx="8572559" cy="1477328"/>
          </a:xfrm>
          <a:prstGeom prst="rect">
            <a:avLst/>
          </a:prstGeom>
          <a:noFill/>
        </p:spPr>
        <p:txBody>
          <a:bodyPr wrap="square" rtlCol="0">
            <a:spAutoFit/>
          </a:bodyPr>
          <a:lstStyle/>
          <a:p>
            <a:r>
              <a:rPr lang="en-IN" sz="3000" kern="1200" dirty="0">
                <a:ln>
                  <a:solidFill>
                    <a:schemeClr val="accent6">
                      <a:lumMod val="20000"/>
                      <a:lumOff val="80000"/>
                    </a:schemeClr>
                  </a:solidFill>
                </a:ln>
                <a:solidFill>
                  <a:schemeClr val="bg1"/>
                </a:solidFill>
                <a:latin typeface="Times New Roman" pitchFamily="18" charset="0"/>
                <a:cs typeface="Times New Roman" pitchFamily="18" charset="0"/>
              </a:rPr>
              <a:t>Putting in short, reasoning can be taken to mean analysing rationally and </a:t>
            </a:r>
            <a:r>
              <a:rPr lang="en-IN" sz="3000" b="1" kern="1200" dirty="0">
                <a:ln>
                  <a:solidFill>
                    <a:schemeClr val="accent6">
                      <a:lumMod val="20000"/>
                      <a:lumOff val="80000"/>
                    </a:schemeClr>
                  </a:solidFill>
                </a:ln>
                <a:solidFill>
                  <a:schemeClr val="bg1"/>
                </a:solidFill>
                <a:latin typeface="Times New Roman" pitchFamily="18" charset="0"/>
                <a:cs typeface="Times New Roman" pitchFamily="18" charset="0"/>
              </a:rPr>
              <a:t>is an important attribute of human thinking.</a:t>
            </a:r>
            <a:endParaRPr lang="en-IN" sz="30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1829F5D-9402-41DC-8533-B939700A265A}"/>
              </a:ext>
            </a:extLst>
          </p:cNvPr>
          <p:cNvSpPr txBox="1"/>
          <p:nvPr/>
        </p:nvSpPr>
        <p:spPr>
          <a:xfrm>
            <a:off x="2500298" y="428610"/>
            <a:ext cx="4104456" cy="523220"/>
          </a:xfrm>
          <a:prstGeom prst="rect">
            <a:avLst/>
          </a:prstGeom>
          <a:solidFill>
            <a:schemeClr val="accent4">
              <a:lumMod val="40000"/>
              <a:lumOff val="60000"/>
            </a:schemeClr>
          </a:solidFill>
        </p:spPr>
        <p:txBody>
          <a:bodyPr wrap="square">
            <a:spAutoFit/>
          </a:bodyPr>
          <a:lstStyle/>
          <a:p>
            <a:r>
              <a:rPr lang="en-IN" sz="2800" b="1" dirty="0">
                <a:solidFill>
                  <a:srgbClr val="FF0000"/>
                </a:solidFill>
                <a:latin typeface="Times New Roman" pitchFamily="18" charset="0"/>
                <a:cs typeface="Times New Roman" pitchFamily="18" charset="0"/>
              </a:rPr>
              <a:t>REASONING PROCESS</a:t>
            </a:r>
          </a:p>
        </p:txBody>
      </p:sp>
      <p:sp>
        <p:nvSpPr>
          <p:cNvPr id="8" name="TextBox 7">
            <a:extLst>
              <a:ext uri="{FF2B5EF4-FFF2-40B4-BE49-F238E27FC236}">
                <a16:creationId xmlns="" xmlns:a16="http://schemas.microsoft.com/office/drawing/2014/main" id="{2196C03F-F117-4944-8655-62777832275B}"/>
              </a:ext>
            </a:extLst>
          </p:cNvPr>
          <p:cNvSpPr txBox="1"/>
          <p:nvPr/>
        </p:nvSpPr>
        <p:spPr>
          <a:xfrm>
            <a:off x="1785918" y="1214428"/>
            <a:ext cx="5572164" cy="2751522"/>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solidFill>
                    <a:schemeClr val="accent2">
                      <a:lumMod val="20000"/>
                      <a:lumOff val="80000"/>
                    </a:schemeClr>
                  </a:solidFill>
                </a:ln>
                <a:solidFill>
                  <a:schemeClr val="accent2">
                    <a:lumMod val="20000"/>
                    <a:lumOff val="80000"/>
                  </a:schemeClr>
                </a:solidFill>
                <a:effectLst/>
                <a:uLnTx/>
                <a:uFillTx/>
                <a:latin typeface="Times New Roman" pitchFamily="18" charset="0"/>
                <a:ea typeface="+mn-ea"/>
                <a:cs typeface="Times New Roman" pitchFamily="18" charset="0"/>
              </a:rPr>
              <a:t>It is mostly directed towards getting at certain definite conclusions and inferences.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solidFill>
                    <a:schemeClr val="accent2">
                      <a:lumMod val="20000"/>
                      <a:lumOff val="80000"/>
                    </a:schemeClr>
                  </a:solidFill>
                </a:ln>
                <a:solidFill>
                  <a:schemeClr val="accent2">
                    <a:lumMod val="20000"/>
                    <a:lumOff val="80000"/>
                  </a:schemeClr>
                </a:solidFill>
                <a:effectLst/>
                <a:uLnTx/>
                <a:uFillTx/>
                <a:latin typeface="Times New Roman" pitchFamily="18" charset="0"/>
                <a:ea typeface="+mn-ea"/>
                <a:cs typeface="Times New Roman" pitchFamily="18" charset="0"/>
              </a:rPr>
              <a:t>The laws of logical reasoning must be correctly applied in finding different relationships that arise from the different groupings.</a:t>
            </a:r>
          </a:p>
        </p:txBody>
      </p:sp>
    </p:spTree>
    <p:extLst>
      <p:ext uri="{BB962C8B-B14F-4D97-AF65-F5344CB8AC3E}">
        <p14:creationId xmlns="" xmlns:p14="http://schemas.microsoft.com/office/powerpoint/2010/main" val="268945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22"/>
          <p:cNvSpPr txBox="1">
            <a:spLocks noGrp="1"/>
          </p:cNvSpPr>
          <p:nvPr>
            <p:ph type="title"/>
          </p:nvPr>
        </p:nvSpPr>
        <p:spPr>
          <a:xfrm>
            <a:off x="785786" y="214296"/>
            <a:ext cx="3544500" cy="368525"/>
          </a:xfrm>
          <a:prstGeom prst="rect">
            <a:avLst/>
          </a:prstGeom>
        </p:spPr>
        <p:txBody>
          <a:bodyPr spcFirstLastPara="1" wrap="square" lIns="0" tIns="0" rIns="0" bIns="0" anchor="b" anchorCtr="0">
            <a:noAutofit/>
          </a:bodyPr>
          <a:lstStyle/>
          <a:p>
            <a:pPr lvl="0" algn="l"/>
            <a:r>
              <a:rPr lang="en-IN" sz="2800" dirty="0">
                <a:solidFill>
                  <a:srgbClr val="C00000"/>
                </a:solidFill>
                <a:latin typeface="Times New Roman" pitchFamily="18" charset="0"/>
                <a:cs typeface="Times New Roman" pitchFamily="18" charset="0"/>
              </a:rPr>
              <a:t>KNOWLEDGE</a:t>
            </a:r>
            <a:endParaRPr>
              <a:solidFill>
                <a:srgbClr val="C00000"/>
              </a:solidFill>
            </a:endParaRPr>
          </a:p>
        </p:txBody>
      </p:sp>
      <p:sp>
        <p:nvSpPr>
          <p:cNvPr id="764" name="Google Shape;764;p22"/>
          <p:cNvSpPr txBox="1">
            <a:spLocks noGrp="1"/>
          </p:cNvSpPr>
          <p:nvPr>
            <p:ph type="body" idx="1"/>
          </p:nvPr>
        </p:nvSpPr>
        <p:spPr>
          <a:xfrm>
            <a:off x="642910" y="857238"/>
            <a:ext cx="4500594" cy="3429024"/>
          </a:xfrm>
          <a:prstGeom prst="rect">
            <a:avLst/>
          </a:prstGeom>
        </p:spPr>
        <p:txBody>
          <a:bodyPr spcFirstLastPara="1" wrap="square" lIns="0" tIns="0" rIns="0" bIns="0" anchor="t" anchorCtr="0">
            <a:noAutofit/>
          </a:bodyPr>
          <a:lstStyle/>
          <a:p>
            <a:pPr marL="0" lvl="0" indent="0">
              <a:buNone/>
            </a:pPr>
            <a:r>
              <a:rPr lang="en-IN" b="1" dirty="0"/>
              <a:t>According to Webster’s Dictionary, Knowledge is “The fact or condition of knowing something with familiarity gained through experience or association.  This knowledge is specific to the entity which created it.”</a:t>
            </a:r>
          </a:p>
        </p:txBody>
      </p:sp>
      <p:sp>
        <p:nvSpPr>
          <p:cNvPr id="766" name="Google Shape;766;p2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pic>
        <p:nvPicPr>
          <p:cNvPr id="6" name="Content Placeholder 4" descr="webster's dictionary.png"/>
          <p:cNvPicPr>
            <a:picLocks noChangeAspect="1"/>
          </p:cNvPicPr>
          <p:nvPr/>
        </p:nvPicPr>
        <p:blipFill>
          <a:blip r:embed="rId3"/>
          <a:stretch>
            <a:fillRect/>
          </a:stretch>
        </p:blipFill>
        <p:spPr>
          <a:xfrm>
            <a:off x="5357818" y="428610"/>
            <a:ext cx="3357554" cy="382244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27"/>
          <p:cNvSpPr txBox="1">
            <a:spLocks noGrp="1"/>
          </p:cNvSpPr>
          <p:nvPr>
            <p:ph type="ctrTitle" idx="4294967295"/>
          </p:nvPr>
        </p:nvSpPr>
        <p:spPr>
          <a:xfrm>
            <a:off x="714348" y="0"/>
            <a:ext cx="7772400" cy="92867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IN" sz="5400" u="sng" dirty="0">
                <a:solidFill>
                  <a:srgbClr val="FF0000"/>
                </a:solidFill>
              </a:rPr>
              <a:t>Examples of Good Reasoning:</a:t>
            </a:r>
            <a:endParaRPr sz="5400" u="sng" dirty="0">
              <a:solidFill>
                <a:srgbClr val="FF0000"/>
              </a:solidFill>
            </a:endParaRPr>
          </a:p>
        </p:txBody>
      </p:sp>
      <p:sp>
        <p:nvSpPr>
          <p:cNvPr id="823" name="Google Shape;823;p27"/>
          <p:cNvSpPr txBox="1">
            <a:spLocks noGrp="1"/>
          </p:cNvSpPr>
          <p:nvPr>
            <p:ph type="subTitle" idx="4294967295"/>
          </p:nvPr>
        </p:nvSpPr>
        <p:spPr>
          <a:xfrm>
            <a:off x="642910" y="1214428"/>
            <a:ext cx="7772400" cy="3528392"/>
          </a:xfrm>
          <a:prstGeom prst="rect">
            <a:avLst/>
          </a:prstGeom>
        </p:spPr>
        <p:txBody>
          <a:bodyPr spcFirstLastPara="1" wrap="square" lIns="0" tIns="0" rIns="0" bIns="0" anchor="t" anchorCtr="0">
            <a:noAutofit/>
          </a:bodyPr>
          <a:lstStyle/>
          <a:p>
            <a:pPr marL="114300" indent="0">
              <a:buNone/>
            </a:pPr>
            <a:r>
              <a:rPr lang="en-IN" b="1" dirty="0">
                <a:solidFill>
                  <a:srgbClr val="FF0000"/>
                </a:solidFill>
                <a:latin typeface="Times New Roman" pitchFamily="18" charset="0"/>
                <a:cs typeface="Times New Roman" pitchFamily="18" charset="0"/>
              </a:rPr>
              <a:t>  </a:t>
            </a:r>
            <a:r>
              <a:rPr lang="en-IN" b="1" dirty="0">
                <a:latin typeface="Times New Roman" pitchFamily="18" charset="0"/>
                <a:cs typeface="Times New Roman" pitchFamily="18" charset="0"/>
              </a:rPr>
              <a:t>All men are mortal. </a:t>
            </a:r>
          </a:p>
          <a:p>
            <a:pPr marL="114300" indent="0">
              <a:buNone/>
            </a:pPr>
            <a:r>
              <a:rPr lang="en-IN" b="1" dirty="0">
                <a:latin typeface="Times New Roman" pitchFamily="18" charset="0"/>
                <a:cs typeface="Times New Roman" pitchFamily="18" charset="0"/>
              </a:rPr>
              <a:t>  Socrates is mortal. </a:t>
            </a:r>
          </a:p>
          <a:p>
            <a:pPr marL="114300" indent="0">
              <a:buNone/>
            </a:pPr>
            <a:r>
              <a:rPr lang="en-IN" b="1" dirty="0">
                <a:latin typeface="Times New Roman" pitchFamily="18" charset="0"/>
                <a:cs typeface="Times New Roman" pitchFamily="18" charset="0"/>
              </a:rPr>
              <a:t>  </a:t>
            </a:r>
            <a:r>
              <a:rPr lang="en-IN" b="1" dirty="0">
                <a:solidFill>
                  <a:srgbClr val="FF0000"/>
                </a:solidFill>
                <a:latin typeface="Times New Roman" pitchFamily="18" charset="0"/>
                <a:cs typeface="Times New Roman" pitchFamily="18" charset="0"/>
              </a:rPr>
              <a:t>Therefore Socrates is mortal.</a:t>
            </a:r>
          </a:p>
          <a:p>
            <a:pPr marL="114300" indent="0">
              <a:buNone/>
            </a:pPr>
            <a:endParaRPr lang="en-IN" b="1" dirty="0">
              <a:latin typeface="Times New Roman" pitchFamily="18" charset="0"/>
              <a:cs typeface="Times New Roman" pitchFamily="18" charset="0"/>
            </a:endParaRPr>
          </a:p>
          <a:p>
            <a:pPr marL="114300" indent="0">
              <a:buNone/>
            </a:pPr>
            <a:r>
              <a:rPr lang="en-IN" b="1" dirty="0">
                <a:latin typeface="Times New Roman" pitchFamily="18" charset="0"/>
                <a:cs typeface="Times New Roman" pitchFamily="18" charset="0"/>
              </a:rPr>
              <a:t>                                                      </a:t>
            </a:r>
            <a:r>
              <a:rPr lang="en-IN" b="1" dirty="0">
                <a:solidFill>
                  <a:schemeClr val="accent2">
                    <a:lumMod val="40000"/>
                    <a:lumOff val="60000"/>
                  </a:schemeClr>
                </a:solidFill>
                <a:latin typeface="Times New Roman" pitchFamily="18" charset="0"/>
                <a:cs typeface="Times New Roman" pitchFamily="18" charset="0"/>
              </a:rPr>
              <a:t>II.</a:t>
            </a:r>
            <a:r>
              <a:rPr lang="en-IN" b="1" dirty="0">
                <a:latin typeface="Times New Roman" pitchFamily="18" charset="0"/>
                <a:cs typeface="Times New Roman" pitchFamily="18" charset="0"/>
              </a:rPr>
              <a:t>        No man is perfect.  </a:t>
            </a:r>
          </a:p>
          <a:p>
            <a:pPr marL="114300" indent="0">
              <a:buNone/>
            </a:pPr>
            <a:r>
              <a:rPr lang="en-IN" b="1" dirty="0">
                <a:latin typeface="Times New Roman" pitchFamily="18" charset="0"/>
                <a:cs typeface="Times New Roman" pitchFamily="18" charset="0"/>
              </a:rPr>
              <a:t>                                                                All scholars are men.  </a:t>
            </a:r>
          </a:p>
          <a:p>
            <a:pPr marL="114300" indent="0">
              <a:buNone/>
            </a:pPr>
            <a:r>
              <a:rPr lang="en-IN" b="1" dirty="0">
                <a:latin typeface="Times New Roman" pitchFamily="18" charset="0"/>
                <a:cs typeface="Times New Roman" pitchFamily="18" charset="0"/>
              </a:rPr>
              <a:t>                                             </a:t>
            </a:r>
            <a:r>
              <a:rPr lang="en-IN" b="1" dirty="0">
                <a:solidFill>
                  <a:srgbClr val="FF0000"/>
                </a:solidFill>
                <a:latin typeface="Times New Roman" pitchFamily="18" charset="0"/>
                <a:cs typeface="Times New Roman" pitchFamily="18" charset="0"/>
              </a:rPr>
              <a:t> Therefore No scholar is perfect.</a:t>
            </a:r>
          </a:p>
          <a:p>
            <a:pPr marL="0" lvl="0" indent="0" algn="ctr" rtl="0">
              <a:spcBef>
                <a:spcPts val="600"/>
              </a:spcBef>
              <a:spcAft>
                <a:spcPts val="0"/>
              </a:spcAft>
              <a:buNone/>
            </a:pPr>
            <a:endParaRPr lang="en-IN" dirty="0">
              <a:solidFill>
                <a:schemeClr val="lt1"/>
              </a:solidFill>
            </a:endParaRPr>
          </a:p>
        </p:txBody>
      </p:sp>
      <p:sp>
        <p:nvSpPr>
          <p:cNvPr id="824" name="Google Shape;824;p2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7085AA"/>
                </a:solidFill>
                <a:effectLst/>
                <a:uLnTx/>
                <a:uFillTx/>
                <a:latin typeface="Quicksand"/>
                <a:sym typeface="Quicksand"/>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000" b="0" i="0" u="none" strike="noStrike" kern="0" cap="none" spc="0" normalizeH="0" baseline="0" noProof="0">
              <a:ln>
                <a:noFill/>
              </a:ln>
              <a:solidFill>
                <a:srgbClr val="7085AA"/>
              </a:solidFill>
              <a:effectLst/>
              <a:uLnTx/>
              <a:uFillTx/>
              <a:latin typeface="Quicksand"/>
              <a:sym typeface="Quicksand"/>
            </a:endParaRPr>
          </a:p>
        </p:txBody>
      </p:sp>
    </p:spTree>
    <p:extLst>
      <p:ext uri="{BB962C8B-B14F-4D97-AF65-F5344CB8AC3E}">
        <p14:creationId xmlns="" xmlns:p14="http://schemas.microsoft.com/office/powerpoint/2010/main" val="2696776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27"/>
          <p:cNvSpPr txBox="1">
            <a:spLocks noGrp="1"/>
          </p:cNvSpPr>
          <p:nvPr>
            <p:ph type="ctrTitle" idx="4294967295"/>
          </p:nvPr>
        </p:nvSpPr>
        <p:spPr>
          <a:xfrm>
            <a:off x="685800" y="339502"/>
            <a:ext cx="7772400" cy="72008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kumimoji="0" lang="en-IN" sz="44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Summing up</a:t>
            </a:r>
            <a:endParaRPr sz="9600" dirty="0">
              <a:solidFill>
                <a:schemeClr val="lt1"/>
              </a:solidFill>
            </a:endParaRPr>
          </a:p>
        </p:txBody>
      </p:sp>
      <p:sp>
        <p:nvSpPr>
          <p:cNvPr id="823" name="Google Shape;823;p27"/>
          <p:cNvSpPr txBox="1">
            <a:spLocks noGrp="1"/>
          </p:cNvSpPr>
          <p:nvPr>
            <p:ph type="subTitle" idx="4294967295"/>
          </p:nvPr>
        </p:nvSpPr>
        <p:spPr>
          <a:xfrm>
            <a:off x="685800" y="1253086"/>
            <a:ext cx="7772400" cy="3773664"/>
          </a:xfrm>
          <a:prstGeom prst="rect">
            <a:avLst/>
          </a:prstGeom>
        </p:spPr>
        <p:txBody>
          <a:bodyPr spcFirstLastPara="1" wrap="square" lIns="0" tIns="0" rIns="0" bIns="0" anchor="t" anchorCtr="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Reasoning is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reorganising and combining our experiences and ideas</a:t>
            </a: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in new ways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using the rules of logic</a:t>
            </a: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to judge the correct solution of the problem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which confronts us.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So reasoning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is a tool in</a:t>
            </a: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‘Problem solving’.</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It adopts both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the inductive and deductive methods</a:t>
            </a: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in making judgements.</a:t>
            </a:r>
          </a:p>
          <a:p>
            <a:pPr marL="0" lvl="0" indent="0" algn="ctr" rtl="0">
              <a:spcBef>
                <a:spcPts val="600"/>
              </a:spcBef>
              <a:spcAft>
                <a:spcPts val="0"/>
              </a:spcAft>
              <a:buNone/>
            </a:pPr>
            <a:endParaRPr dirty="0">
              <a:solidFill>
                <a:schemeClr val="lt1"/>
              </a:solidFill>
            </a:endParaRPr>
          </a:p>
        </p:txBody>
      </p:sp>
      <p:sp>
        <p:nvSpPr>
          <p:cNvPr id="824" name="Google Shape;824;p2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31</a:t>
            </a:fld>
            <a:endParaRPr/>
          </a:p>
        </p:txBody>
      </p:sp>
    </p:spTree>
    <p:extLst>
      <p:ext uri="{BB962C8B-B14F-4D97-AF65-F5344CB8AC3E}">
        <p14:creationId xmlns="" xmlns:p14="http://schemas.microsoft.com/office/powerpoint/2010/main" val="2511623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24"/>
          <p:cNvSpPr txBox="1">
            <a:spLocks noGrp="1"/>
          </p:cNvSpPr>
          <p:nvPr>
            <p:ph type="title" idx="4294967295"/>
          </p:nvPr>
        </p:nvSpPr>
        <p:spPr>
          <a:xfrm>
            <a:off x="1028375" y="77972"/>
            <a:ext cx="7087200" cy="119763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kumimoji="0" lang="en-IN" sz="2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INDUCTIVE REASONING</a:t>
            </a:r>
            <a:br>
              <a:rPr kumimoji="0" lang="en-IN" sz="2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br>
            <a:r>
              <a:rPr kumimoji="0" lang="en-IN" sz="2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a:t>
            </a:r>
            <a:r>
              <a:rPr kumimoji="0" lang="en-IN" sz="25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the process of inferring the unknown from the known facts</a:t>
            </a:r>
            <a:r>
              <a:rPr kumimoji="0" lang="en-IN" sz="2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a:t>
            </a:r>
            <a:endParaRPr dirty="0"/>
          </a:p>
        </p:txBody>
      </p:sp>
      <p:sp>
        <p:nvSpPr>
          <p:cNvPr id="778" name="Google Shape;778;p2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32</a:t>
            </a:fld>
            <a:endParaRPr/>
          </a:p>
        </p:txBody>
      </p:sp>
      <p:sp>
        <p:nvSpPr>
          <p:cNvPr id="782" name="Google Shape;782;p24"/>
          <p:cNvSpPr txBox="1"/>
          <p:nvPr/>
        </p:nvSpPr>
        <p:spPr>
          <a:xfrm>
            <a:off x="1107046" y="1315125"/>
            <a:ext cx="20691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endParaRPr sz="1200" dirty="0">
              <a:solidFill>
                <a:schemeClr val="dk1"/>
              </a:solidFill>
              <a:latin typeface="Quicksand"/>
              <a:ea typeface="Quicksand"/>
              <a:cs typeface="Quicksand"/>
              <a:sym typeface="Quicksand"/>
            </a:endParaRPr>
          </a:p>
        </p:txBody>
      </p:sp>
      <p:sp>
        <p:nvSpPr>
          <p:cNvPr id="785" name="Google Shape;785;p24"/>
          <p:cNvSpPr txBox="1"/>
          <p:nvPr/>
        </p:nvSpPr>
        <p:spPr>
          <a:xfrm>
            <a:off x="5962125" y="1315125"/>
            <a:ext cx="2119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latin typeface="Quicksand"/>
              <a:ea typeface="Quicksand"/>
              <a:cs typeface="Quicksand"/>
              <a:sym typeface="Quicksand"/>
            </a:endParaRPr>
          </a:p>
        </p:txBody>
      </p:sp>
      <p:sp>
        <p:nvSpPr>
          <p:cNvPr id="789" name="Google Shape;789;p24"/>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dirty="0">
              <a:solidFill>
                <a:schemeClr val="dk1"/>
              </a:solidFill>
              <a:latin typeface="Quicksand"/>
              <a:ea typeface="Quicksand"/>
              <a:cs typeface="Quicksand"/>
              <a:sym typeface="Quicksand"/>
            </a:endParaRPr>
          </a:p>
        </p:txBody>
      </p:sp>
      <p:sp>
        <p:nvSpPr>
          <p:cNvPr id="22" name="TextBox 21">
            <a:extLst>
              <a:ext uri="{FF2B5EF4-FFF2-40B4-BE49-F238E27FC236}">
                <a16:creationId xmlns="" xmlns:a16="http://schemas.microsoft.com/office/drawing/2014/main" id="{CFC94198-E9FA-4382-85B5-FE9C0A43B4D7}"/>
              </a:ext>
            </a:extLst>
          </p:cNvPr>
          <p:cNvSpPr txBox="1"/>
          <p:nvPr/>
        </p:nvSpPr>
        <p:spPr>
          <a:xfrm>
            <a:off x="755576" y="1587825"/>
            <a:ext cx="7704855" cy="2554545"/>
          </a:xfrm>
          <a:prstGeom prst="rect">
            <a:avLst/>
          </a:prstGeom>
          <a:noFill/>
        </p:spPr>
        <p:txBody>
          <a:bodyPr wrap="square">
            <a:spAutoFit/>
          </a:bodyPr>
          <a:lstStyle/>
          <a:p>
            <a:pPr algn="just"/>
            <a:r>
              <a:rPr lang="en-IN" sz="2000" dirty="0">
                <a:latin typeface="Times New Roman" pitchFamily="18" charset="0"/>
                <a:cs typeface="Times New Roman" pitchFamily="18" charset="0"/>
              </a:rPr>
              <a:t>It involves the process of </a:t>
            </a:r>
            <a:r>
              <a:rPr lang="en-IN" sz="2000" dirty="0">
                <a:solidFill>
                  <a:srgbClr val="FF0000"/>
                </a:solidFill>
                <a:latin typeface="Times New Roman" pitchFamily="18" charset="0"/>
                <a:cs typeface="Times New Roman" pitchFamily="18" charset="0"/>
              </a:rPr>
              <a:t>comparing and combining the individual data obtained </a:t>
            </a:r>
            <a:r>
              <a:rPr lang="en-IN" sz="2000" dirty="0">
                <a:latin typeface="Times New Roman" pitchFamily="18" charset="0"/>
                <a:cs typeface="Times New Roman" pitchFamily="18" charset="0"/>
              </a:rPr>
              <a:t>(or the various experiences acquired) so as to infer from them a more generalised rule or principle.</a:t>
            </a:r>
          </a:p>
          <a:p>
            <a:pPr algn="just"/>
            <a:r>
              <a:rPr lang="en-IN" sz="2000" b="1" dirty="0">
                <a:solidFill>
                  <a:srgbClr val="7030A0"/>
                </a:solidFill>
                <a:latin typeface="Times New Roman" pitchFamily="18" charset="0"/>
                <a:cs typeface="Times New Roman" pitchFamily="18" charset="0"/>
              </a:rPr>
              <a:t>Examples:</a:t>
            </a:r>
          </a:p>
          <a:p>
            <a:pPr algn="just"/>
            <a:r>
              <a:rPr lang="en-IN" sz="2000" dirty="0" err="1">
                <a:latin typeface="Times New Roman" pitchFamily="18" charset="0"/>
                <a:cs typeface="Times New Roman" pitchFamily="18" charset="0"/>
              </a:rPr>
              <a:t>i</a:t>
            </a:r>
            <a:r>
              <a:rPr lang="en-IN" sz="2000" dirty="0">
                <a:latin typeface="Times New Roman" pitchFamily="18" charset="0"/>
                <a:cs typeface="Times New Roman" pitchFamily="18" charset="0"/>
              </a:rPr>
              <a:t>. Dilute Sulphuric acid +Zinc      </a:t>
            </a:r>
            <a:r>
              <a:rPr lang="en-IN" sz="2000" dirty="0" err="1">
                <a:solidFill>
                  <a:srgbClr val="FF0000"/>
                </a:solidFill>
                <a:latin typeface="Times New Roman" pitchFamily="18" charset="0"/>
                <a:cs typeface="Times New Roman" pitchFamily="18" charset="0"/>
              </a:rPr>
              <a:t>Zinc</a:t>
            </a:r>
            <a:r>
              <a:rPr lang="en-IN" sz="2000" dirty="0">
                <a:solidFill>
                  <a:srgbClr val="FF0000"/>
                </a:solidFill>
                <a:latin typeface="Times New Roman" pitchFamily="18" charset="0"/>
                <a:cs typeface="Times New Roman" pitchFamily="18" charset="0"/>
              </a:rPr>
              <a:t> sulphate + Hydrogen gas</a:t>
            </a:r>
            <a:r>
              <a:rPr lang="en-IN" sz="2000" dirty="0">
                <a:latin typeface="Times New Roman" pitchFamily="18" charset="0"/>
                <a:cs typeface="Times New Roman" pitchFamily="18" charset="0"/>
              </a:rPr>
              <a:t>   </a:t>
            </a:r>
          </a:p>
          <a:p>
            <a:pPr algn="just"/>
            <a:r>
              <a:rPr lang="en-IN" sz="2000" dirty="0">
                <a:latin typeface="Times New Roman" pitchFamily="18" charset="0"/>
                <a:cs typeface="Times New Roman" pitchFamily="18" charset="0"/>
              </a:rPr>
              <a:t>ii. Dilute Nitric acid + Copper     </a:t>
            </a:r>
            <a:r>
              <a:rPr lang="en-IN" sz="2000" dirty="0">
                <a:solidFill>
                  <a:srgbClr val="FF0000"/>
                </a:solidFill>
                <a:latin typeface="Times New Roman" pitchFamily="18" charset="0"/>
                <a:cs typeface="Times New Roman" pitchFamily="18" charset="0"/>
              </a:rPr>
              <a:t>Cupric Nitrate + Hydrogen gas </a:t>
            </a:r>
          </a:p>
          <a:p>
            <a:pPr algn="just"/>
            <a:r>
              <a:rPr lang="en-IN" sz="2000" dirty="0">
                <a:latin typeface="Times New Roman" pitchFamily="18" charset="0"/>
                <a:cs typeface="Times New Roman" pitchFamily="18" charset="0"/>
              </a:rPr>
              <a:t>iii. Dilute Hydrochloric acid + Silver   </a:t>
            </a:r>
            <a:r>
              <a:rPr lang="en-IN" sz="2000" dirty="0" err="1">
                <a:solidFill>
                  <a:srgbClr val="FF0000"/>
                </a:solidFill>
                <a:latin typeface="Times New Roman" pitchFamily="18" charset="0"/>
                <a:cs typeface="Times New Roman" pitchFamily="18" charset="0"/>
              </a:rPr>
              <a:t>Silver</a:t>
            </a:r>
            <a:r>
              <a:rPr lang="en-IN" sz="2000" dirty="0">
                <a:solidFill>
                  <a:srgbClr val="FF0000"/>
                </a:solidFill>
                <a:latin typeface="Times New Roman" pitchFamily="18" charset="0"/>
                <a:cs typeface="Times New Roman" pitchFamily="18" charset="0"/>
              </a:rPr>
              <a:t> chloride + Hydrogen gas </a:t>
            </a:r>
          </a:p>
          <a:p>
            <a:pPr algn="just"/>
            <a:r>
              <a:rPr lang="en-IN" sz="2000" dirty="0">
                <a:solidFill>
                  <a:srgbClr val="7030A0"/>
                </a:solidFill>
                <a:latin typeface="Times New Roman" pitchFamily="18" charset="0"/>
                <a:cs typeface="Times New Roman" pitchFamily="18" charset="0"/>
              </a:rPr>
              <a:t>“All metals react with dilute inorganic acids to liberate hydrogen”. </a:t>
            </a:r>
          </a:p>
        </p:txBody>
      </p:sp>
      <p:cxnSp>
        <p:nvCxnSpPr>
          <p:cNvPr id="9" name="Straight Arrow Connector 8"/>
          <p:cNvCxnSpPr/>
          <p:nvPr/>
        </p:nvCxnSpPr>
        <p:spPr>
          <a:xfrm>
            <a:off x="3929058" y="3071816"/>
            <a:ext cx="214314"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29058" y="3357568"/>
            <a:ext cx="214314"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2000" y="3643320"/>
            <a:ext cx="142876"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7393007" y="3036097"/>
            <a:ext cx="215108" cy="794"/>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7465239" y="3321849"/>
            <a:ext cx="214314"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7965305" y="3679039"/>
            <a:ext cx="214314"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5"/>
          <p:cNvSpPr txBox="1">
            <a:spLocks noGrp="1"/>
          </p:cNvSpPr>
          <p:nvPr>
            <p:ph type="title"/>
          </p:nvPr>
        </p:nvSpPr>
        <p:spPr>
          <a:xfrm>
            <a:off x="1000100" y="428610"/>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kumimoji="0" lang="en-IN" sz="2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DEDUCTIVE REASONING</a:t>
            </a:r>
            <a:endParaRPr sz="1800" dirty="0"/>
          </a:p>
        </p:txBody>
      </p:sp>
      <p:sp>
        <p:nvSpPr>
          <p:cNvPr id="802" name="Google Shape;802;p2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33</a:t>
            </a:fld>
            <a:endParaRPr/>
          </a:p>
        </p:txBody>
      </p:sp>
      <p:sp>
        <p:nvSpPr>
          <p:cNvPr id="6" name="TextBox 5">
            <a:extLst>
              <a:ext uri="{FF2B5EF4-FFF2-40B4-BE49-F238E27FC236}">
                <a16:creationId xmlns="" xmlns:a16="http://schemas.microsoft.com/office/drawing/2014/main" id="{813BD8AA-DC74-4EF6-9596-8D266BC03AF8}"/>
              </a:ext>
            </a:extLst>
          </p:cNvPr>
          <p:cNvSpPr txBox="1"/>
          <p:nvPr/>
        </p:nvSpPr>
        <p:spPr>
          <a:xfrm>
            <a:off x="428596" y="2857502"/>
            <a:ext cx="8286808" cy="1200329"/>
          </a:xfrm>
          <a:prstGeom prst="rect">
            <a:avLst/>
          </a:prstGeom>
          <a:noFill/>
        </p:spPr>
        <p:txBody>
          <a:bodyPr wrap="square">
            <a:spAutoFit/>
          </a:bodyPr>
          <a:lstStyle/>
          <a:p>
            <a:pPr marL="457200" indent="-457200" algn="just"/>
            <a:r>
              <a:rPr lang="en-IN" sz="2400" dirty="0">
                <a:solidFill>
                  <a:srgbClr val="FF0000"/>
                </a:solidFill>
                <a:latin typeface="Times New Roman" pitchFamily="18" charset="0"/>
                <a:cs typeface="Times New Roman" pitchFamily="18" charset="0"/>
              </a:rPr>
              <a:t>A hypothesis or a general principle inferred by inductive </a:t>
            </a:r>
          </a:p>
          <a:p>
            <a:pPr marL="457200" indent="-457200" algn="just"/>
            <a:r>
              <a:rPr lang="en-IN" sz="2400" dirty="0">
                <a:solidFill>
                  <a:srgbClr val="FF0000"/>
                </a:solidFill>
                <a:latin typeface="Times New Roman" pitchFamily="18" charset="0"/>
                <a:cs typeface="Times New Roman" pitchFamily="18" charset="0"/>
              </a:rPr>
              <a:t>reasoning is subjected to verification in a particular instance to </a:t>
            </a:r>
          </a:p>
          <a:p>
            <a:pPr marL="457200" indent="-457200" algn="just"/>
            <a:r>
              <a:rPr lang="en-IN" sz="2400" dirty="0">
                <a:solidFill>
                  <a:srgbClr val="FF0000"/>
                </a:solidFill>
                <a:latin typeface="Times New Roman" pitchFamily="18" charset="0"/>
                <a:cs typeface="Times New Roman" pitchFamily="18" charset="0"/>
              </a:rPr>
              <a:t>know its truthfulness which is otherwise called </a:t>
            </a:r>
            <a:r>
              <a:rPr lang="en-IN" sz="2400" b="1" dirty="0">
                <a:latin typeface="Times New Roman" pitchFamily="18" charset="0"/>
                <a:cs typeface="Times New Roman" pitchFamily="18" charset="0"/>
              </a:rPr>
              <a:t>‘deduction’.</a:t>
            </a:r>
          </a:p>
        </p:txBody>
      </p:sp>
      <p:pic>
        <p:nvPicPr>
          <p:cNvPr id="5" name="Picture 4" descr="images.png"/>
          <p:cNvPicPr>
            <a:picLocks noChangeAspect="1"/>
          </p:cNvPicPr>
          <p:nvPr/>
        </p:nvPicPr>
        <p:blipFill>
          <a:blip r:embed="rId3"/>
          <a:srcRect l="1739" t="8333" r="4348" b="33333"/>
          <a:stretch>
            <a:fillRect/>
          </a:stretch>
        </p:blipFill>
        <p:spPr>
          <a:xfrm>
            <a:off x="142844" y="1357304"/>
            <a:ext cx="8817490" cy="114300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8" name="Google Shape;808;p26"/>
          <p:cNvSpPr txBox="1">
            <a:spLocks noGrp="1"/>
          </p:cNvSpPr>
          <p:nvPr>
            <p:ph type="title"/>
          </p:nvPr>
        </p:nvSpPr>
        <p:spPr>
          <a:xfrm>
            <a:off x="641374" y="116750"/>
            <a:ext cx="3687641" cy="82049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IN" sz="3200" dirty="0">
                <a:solidFill>
                  <a:schemeClr val="accent6">
                    <a:lumMod val="50000"/>
                  </a:schemeClr>
                </a:solidFill>
                <a:latin typeface="Times New Roman" pitchFamily="18" charset="0"/>
                <a:cs typeface="Times New Roman" pitchFamily="18" charset="0"/>
              </a:rPr>
              <a:t>Example of Deductive Reasoning</a:t>
            </a:r>
            <a:endParaRPr dirty="0">
              <a:solidFill>
                <a:schemeClr val="accent6">
                  <a:lumMod val="50000"/>
                </a:schemeClr>
              </a:solidFill>
            </a:endParaRPr>
          </a:p>
        </p:txBody>
      </p:sp>
      <p:sp>
        <p:nvSpPr>
          <p:cNvPr id="810" name="Google Shape;810;p2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34</a:t>
            </a:fld>
            <a:endParaRPr>
              <a:solidFill>
                <a:schemeClr val="lt1"/>
              </a:solidFill>
            </a:endParaRPr>
          </a:p>
        </p:txBody>
      </p:sp>
      <p:sp>
        <p:nvSpPr>
          <p:cNvPr id="811" name="Google Shape;811;p26"/>
          <p:cNvSpPr txBox="1">
            <a:spLocks noGrp="1"/>
          </p:cNvSpPr>
          <p:nvPr>
            <p:ph type="body" idx="4294967295"/>
          </p:nvPr>
        </p:nvSpPr>
        <p:spPr>
          <a:xfrm>
            <a:off x="683568" y="1025799"/>
            <a:ext cx="3283586" cy="3724051"/>
          </a:xfrm>
          <a:prstGeom prst="rect">
            <a:avLst/>
          </a:prstGeom>
        </p:spPr>
        <p:txBody>
          <a:bodyPr spcFirstLastPara="1" wrap="square" lIns="0" tIns="0" rIns="0" bIns="0" anchor="t" anchorCtr="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To establish the validity of the general principle </a:t>
            </a:r>
            <a:r>
              <a:rPr kumimoji="0" lang="en-IN"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“All metals are good conductors of electricity”.</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We can connect a battery, a small bulb and liquid mercury in series so as to complete the electric circuit.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If the bulb glows, then it provides that electricity passes through mercury. (which is the only metal in the form of liquid) which validates the stated general principle.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This process of verifying the truthfulness of a general statement by subjecting it to verification in a particular instance is called deduction</a:t>
            </a:r>
            <a:r>
              <a:rPr kumimoji="0" lang="en-IN"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IN"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lvl="0" indent="0" algn="ctr" rtl="0">
              <a:spcBef>
                <a:spcPts val="600"/>
              </a:spcBef>
              <a:spcAft>
                <a:spcPts val="0"/>
              </a:spcAft>
              <a:buNone/>
            </a:pPr>
            <a:endParaRPr lang="en-IN" sz="900" b="1" dirty="0">
              <a:solidFill>
                <a:schemeClr val="lt1"/>
              </a:solidFill>
            </a:endParaRPr>
          </a:p>
        </p:txBody>
      </p:sp>
      <p:pic>
        <p:nvPicPr>
          <p:cNvPr id="13" name="Content Placeholder 4" descr="simple-circuit.jpg">
            <a:extLst>
              <a:ext uri="{FF2B5EF4-FFF2-40B4-BE49-F238E27FC236}">
                <a16:creationId xmlns="" xmlns:a16="http://schemas.microsoft.com/office/drawing/2014/main" id="{CF361C7C-E543-44F9-A207-2F938E72AB75}"/>
              </a:ext>
            </a:extLst>
          </p:cNvPr>
          <p:cNvPicPr>
            <a:picLocks noChangeAspect="1"/>
          </p:cNvPicPr>
          <p:nvPr/>
        </p:nvPicPr>
        <p:blipFill>
          <a:blip r:embed="rId3"/>
          <a:stretch>
            <a:fillRect/>
          </a:stretch>
        </p:blipFill>
        <p:spPr>
          <a:xfrm>
            <a:off x="5076056" y="1131590"/>
            <a:ext cx="3707904" cy="330235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3" name="Google Shape;823;p27"/>
          <p:cNvSpPr txBox="1">
            <a:spLocks noGrp="1"/>
          </p:cNvSpPr>
          <p:nvPr>
            <p:ph type="subTitle" idx="4294967295"/>
          </p:nvPr>
        </p:nvSpPr>
        <p:spPr>
          <a:xfrm>
            <a:off x="685800" y="2840053"/>
            <a:ext cx="77724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dirty="0">
              <a:solidFill>
                <a:schemeClr val="lt1"/>
              </a:solidFill>
            </a:endParaRPr>
          </a:p>
        </p:txBody>
      </p:sp>
      <p:pic>
        <p:nvPicPr>
          <p:cNvPr id="5" name="Content Placeholder 3" descr="william james belief.jpg">
            <a:extLst>
              <a:ext uri="{FF2B5EF4-FFF2-40B4-BE49-F238E27FC236}">
                <a16:creationId xmlns="" xmlns:a16="http://schemas.microsoft.com/office/drawing/2014/main" id="{70938562-357E-44BD-B5B2-213AD25FD5F5}"/>
              </a:ext>
            </a:extLst>
          </p:cNvPr>
          <p:cNvPicPr>
            <a:picLocks noChangeAspect="1"/>
          </p:cNvPicPr>
          <p:nvPr/>
        </p:nvPicPr>
        <p:blipFill>
          <a:blip r:embed="rId3"/>
          <a:stretch>
            <a:fillRect/>
          </a:stretch>
        </p:blipFill>
        <p:spPr>
          <a:xfrm>
            <a:off x="-50041" y="0"/>
            <a:ext cx="9194041" cy="51435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3" name="Google Shape;833;p28"/>
          <p:cNvSpPr txBox="1">
            <a:spLocks noGrp="1"/>
          </p:cNvSpPr>
          <p:nvPr>
            <p:ph type="ctrTitle" idx="4294967295"/>
          </p:nvPr>
        </p:nvSpPr>
        <p:spPr>
          <a:xfrm>
            <a:off x="316211" y="1278939"/>
            <a:ext cx="4011150" cy="3784668"/>
          </a:xfrm>
          <a:prstGeom prst="rect">
            <a:avLst/>
          </a:prstGeom>
        </p:spPr>
        <p:txBody>
          <a:bodyPr spcFirstLastPara="1" wrap="square" lIns="0" tIns="0" rIns="0" bIns="0" anchor="b" anchorCtr="0">
            <a:noAutofit/>
          </a:bodyPr>
          <a:lstStyle/>
          <a:p>
            <a:pPr marL="0" marR="0" lvl="0" indent="0" defTabSz="914400" rtl="0" eaLnBrk="1" fontAlgn="auto" latinLnBrk="0" hangingPunct="1">
              <a:lnSpc>
                <a:spcPct val="100000"/>
              </a:lnSpc>
              <a:spcBef>
                <a:spcPct val="20000"/>
              </a:spcBef>
              <a:spcAft>
                <a:spcPts val="0"/>
              </a:spcAft>
              <a:tabLst/>
              <a:defRPr/>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It is an acceptance of something as true, even in the absence of proof.</a:t>
            </a:r>
            <a:b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IN"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Example : Belief in God</a:t>
            </a:r>
            <a:br>
              <a:rPr kumimoji="0" lang="en-IN"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br>
            <a:r>
              <a:rPr kumimoji="0" lang="en-IN" sz="2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One may change his beliefs when some proof is obtained that go against his belief.</a:t>
            </a:r>
            <a:br>
              <a:rPr kumimoji="0" lang="en-IN" sz="2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b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Accepting of something blindly as true without being ready to examine the evidences is called “wrong beliefs”.</a:t>
            </a:r>
            <a:b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IN"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In the absence of evidences, beliefs are taken to be true.</a:t>
            </a:r>
            <a:br>
              <a:rPr kumimoji="0" lang="en-IN"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br>
            <a:endParaRPr sz="2000" dirty="0"/>
          </a:p>
        </p:txBody>
      </p:sp>
      <p:sp>
        <p:nvSpPr>
          <p:cNvPr id="835" name="Google Shape;835;p2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36</a:t>
            </a:fld>
            <a:endParaRPr/>
          </a:p>
        </p:txBody>
      </p:sp>
      <p:pic>
        <p:nvPicPr>
          <p:cNvPr id="9" name="Content Placeholder 6" descr="inspirational-quote-belief-capacity-mahatma-gandhi.jpg">
            <a:extLst>
              <a:ext uri="{FF2B5EF4-FFF2-40B4-BE49-F238E27FC236}">
                <a16:creationId xmlns="" xmlns:a16="http://schemas.microsoft.com/office/drawing/2014/main" id="{2AB49906-DAE0-41FE-A89D-5C53A85171A0}"/>
              </a:ext>
            </a:extLst>
          </p:cNvPr>
          <p:cNvPicPr>
            <a:picLocks noGrp="1" noChangeAspect="1"/>
          </p:cNvPicPr>
          <p:nvPr>
            <p:ph idx="4294967295"/>
          </p:nvPr>
        </p:nvPicPr>
        <p:blipFill>
          <a:blip r:embed="rId3"/>
          <a:stretch>
            <a:fillRect/>
          </a:stretch>
        </p:blipFill>
        <p:spPr>
          <a:xfrm>
            <a:off x="4857752" y="428610"/>
            <a:ext cx="3940517" cy="4295439"/>
          </a:xfrm>
        </p:spPr>
      </p:pic>
      <p:sp>
        <p:nvSpPr>
          <p:cNvPr id="10" name="Rounded Rectangular Callout 9"/>
          <p:cNvSpPr/>
          <p:nvPr/>
        </p:nvSpPr>
        <p:spPr>
          <a:xfrm>
            <a:off x="785786" y="0"/>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7. BELIEF</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4;p32"/>
          <p:cNvSpPr txBox="1">
            <a:spLocks/>
          </p:cNvSpPr>
          <p:nvPr/>
        </p:nvSpPr>
        <p:spPr>
          <a:xfrm>
            <a:off x="714348" y="1214429"/>
            <a:ext cx="7668495" cy="2786081"/>
          </a:xfrm>
          <a:prstGeom prst="rect">
            <a:avLst/>
          </a:prstGeom>
          <a:solidFill>
            <a:schemeClr val="bg2">
              <a:lumMod val="60000"/>
              <a:lumOff val="40000"/>
            </a:schemeClr>
          </a:solid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What do you know about the meaning of ‘Education’?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Quicksand"/>
              </a:rPr>
              <a:t>Give the meaning of ‘Teaching’.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Write the meaning of ‘Skills’.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Quicksand"/>
              </a:rPr>
              <a:t>What is ‘Training’?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How do you differentiate ‘Teaching’ from ‘Training’?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Quicksand"/>
              </a:rPr>
              <a:t>What do you know about ‘Data’ and ‘Information’?</a:t>
            </a:r>
          </a:p>
          <a:p>
            <a:pPr marL="0" marR="0" lvl="0" indent="0" algn="ctr" defTabSz="914400" rtl="0" eaLnBrk="1" fontAlgn="auto" latinLnBrk="0" hangingPunct="1">
              <a:lnSpc>
                <a:spcPct val="115000"/>
              </a:lnSpc>
              <a:spcBef>
                <a:spcPts val="0"/>
              </a:spcBef>
              <a:spcAft>
                <a:spcPts val="0"/>
              </a:spcAft>
              <a:buClr>
                <a:schemeClr val="dk2"/>
              </a:buClr>
              <a:buSzPts val="1800"/>
              <a:buFont typeface="Quicksand"/>
              <a:buNone/>
              <a:tabLst/>
              <a:defRPr/>
            </a:pPr>
            <a:endParaRPr kumimoji="0" lang="en-IN" sz="1400" b="0" i="0" u="none" strike="noStrike" kern="0" cap="none" spc="0" normalizeH="0" baseline="0" noProof="0" dirty="0">
              <a:ln>
                <a:noFill/>
              </a:ln>
              <a:solidFill>
                <a:schemeClr val="dk1"/>
              </a:solidFill>
              <a:effectLst/>
              <a:uLnTx/>
              <a:uFillTx/>
              <a:latin typeface="Quicksand"/>
              <a:ea typeface="Quicksand"/>
              <a:cs typeface="Quicksand"/>
              <a:sym typeface="Quicksand"/>
            </a:endParaRPr>
          </a:p>
        </p:txBody>
      </p:sp>
      <p:sp>
        <p:nvSpPr>
          <p:cNvPr id="4" name="TextBox 3">
            <a:extLst>
              <a:ext uri="{FF2B5EF4-FFF2-40B4-BE49-F238E27FC236}">
                <a16:creationId xmlns="" xmlns:a16="http://schemas.microsoft.com/office/drawing/2014/main" id="{3B5FB03E-1B14-41ED-B6D1-3096A45F9681}"/>
              </a:ext>
            </a:extLst>
          </p:cNvPr>
          <p:cNvSpPr txBox="1"/>
          <p:nvPr/>
        </p:nvSpPr>
        <p:spPr>
          <a:xfrm>
            <a:off x="714348" y="214296"/>
            <a:ext cx="7572428" cy="830997"/>
          </a:xfrm>
          <a:prstGeom prst="rect">
            <a:avLst/>
          </a:prstGeom>
          <a:solidFill>
            <a:schemeClr val="tx1">
              <a:lumMod val="50000"/>
            </a:schemeClr>
          </a:solidFill>
        </p:spPr>
        <p:txBody>
          <a:bodyPr wrap="square">
            <a:spAutoFit/>
          </a:bodyPr>
          <a:lstStyle/>
          <a:p>
            <a:pPr algn="ctr"/>
            <a:r>
              <a:rPr kumimoji="0" lang="en-IN" sz="4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Questions for Reflection</a:t>
            </a:r>
            <a:endParaRPr lang="en-IN" sz="16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4;p32"/>
          <p:cNvSpPr txBox="1">
            <a:spLocks/>
          </p:cNvSpPr>
          <p:nvPr/>
        </p:nvSpPr>
        <p:spPr>
          <a:xfrm>
            <a:off x="714348" y="1214429"/>
            <a:ext cx="7668495" cy="2786081"/>
          </a:xfrm>
          <a:prstGeom prst="rect">
            <a:avLst/>
          </a:prstGeom>
          <a:solidFill>
            <a:schemeClr val="bg2">
              <a:lumMod val="60000"/>
              <a:lumOff val="40000"/>
            </a:schemeClr>
          </a:solid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What do you know about </a:t>
            </a:r>
            <a:r>
              <a:rPr lang="en-IN" sz="2400" b="1" kern="1200" dirty="0">
                <a:solidFill>
                  <a:srgbClr val="FF0000"/>
                </a:solidFill>
                <a:latin typeface="Times New Roman" pitchFamily="18" charset="0"/>
                <a:ea typeface="+mn-ea"/>
                <a:cs typeface="Times New Roman" pitchFamily="18" charset="0"/>
                <a:sym typeface="Quicksand"/>
              </a:rPr>
              <a:t>‘Reasoning’</a:t>
            </a: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Quicksand"/>
              </a:rPr>
              <a:t>Differentiate between “Inductive Reasoning” and “Deductive Reasoning”.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2400" b="1" kern="1200" dirty="0">
                <a:solidFill>
                  <a:srgbClr val="FF0000"/>
                </a:solidFill>
                <a:latin typeface="Times New Roman" pitchFamily="18" charset="0"/>
                <a:ea typeface="+mn-ea"/>
                <a:cs typeface="Times New Roman" pitchFamily="18" charset="0"/>
                <a:sym typeface="Quicksand"/>
              </a:rPr>
              <a:t>Conduct an experiment which proves </a:t>
            </a:r>
            <a:r>
              <a:rPr lang="en-IN" sz="2400" b="1" kern="1200" dirty="0" smtClean="0">
                <a:solidFill>
                  <a:srgbClr val="FF0000"/>
                </a:solidFill>
                <a:latin typeface="Times New Roman" pitchFamily="18" charset="0"/>
                <a:ea typeface="+mn-ea"/>
                <a:cs typeface="Times New Roman" pitchFamily="18" charset="0"/>
                <a:sym typeface="Quicksand"/>
              </a:rPr>
              <a:t>‘Deductive </a:t>
            </a:r>
            <a:r>
              <a:rPr lang="en-IN" sz="2400" b="1" kern="1200" dirty="0">
                <a:solidFill>
                  <a:srgbClr val="FF0000"/>
                </a:solidFill>
                <a:latin typeface="Times New Roman" pitchFamily="18" charset="0"/>
                <a:ea typeface="+mn-ea"/>
                <a:cs typeface="Times New Roman" pitchFamily="18" charset="0"/>
                <a:sym typeface="Quicksand"/>
              </a:rPr>
              <a:t>Reasoning’.</a:t>
            </a:r>
            <a:endParaRPr kumimoji="0" lang="en-IN" sz="1400" b="0" i="0" u="none" strike="noStrike" kern="0" cap="none" spc="0" normalizeH="0" baseline="0" noProof="0" dirty="0">
              <a:ln>
                <a:noFill/>
              </a:ln>
              <a:solidFill>
                <a:srgbClr val="FF0000"/>
              </a:solidFill>
              <a:effectLst/>
              <a:uLnTx/>
              <a:uFillTx/>
              <a:latin typeface="Quicksand"/>
              <a:ea typeface="Quicksand"/>
              <a:cs typeface="Quicksand"/>
              <a:sym typeface="Quicksand"/>
            </a:endParaRPr>
          </a:p>
        </p:txBody>
      </p:sp>
      <p:sp>
        <p:nvSpPr>
          <p:cNvPr id="4" name="TextBox 3">
            <a:extLst>
              <a:ext uri="{FF2B5EF4-FFF2-40B4-BE49-F238E27FC236}">
                <a16:creationId xmlns="" xmlns:a16="http://schemas.microsoft.com/office/drawing/2014/main" id="{3B5FB03E-1B14-41ED-B6D1-3096A45F9681}"/>
              </a:ext>
            </a:extLst>
          </p:cNvPr>
          <p:cNvSpPr txBox="1"/>
          <p:nvPr/>
        </p:nvSpPr>
        <p:spPr>
          <a:xfrm>
            <a:off x="714348" y="214296"/>
            <a:ext cx="7572428" cy="830997"/>
          </a:xfrm>
          <a:prstGeom prst="rect">
            <a:avLst/>
          </a:prstGeom>
          <a:solidFill>
            <a:schemeClr val="tx1">
              <a:lumMod val="50000"/>
            </a:schemeClr>
          </a:solidFill>
        </p:spPr>
        <p:txBody>
          <a:bodyPr wrap="square">
            <a:spAutoFit/>
          </a:bodyPr>
          <a:lstStyle/>
          <a:p>
            <a:pPr algn="ctr"/>
            <a:r>
              <a:rPr kumimoji="0" lang="en-IN" sz="4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Questions for Reflection</a:t>
            </a:r>
            <a:endParaRPr lang="en-IN" sz="16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4;p32"/>
          <p:cNvSpPr txBox="1">
            <a:spLocks/>
          </p:cNvSpPr>
          <p:nvPr/>
        </p:nvSpPr>
        <p:spPr>
          <a:xfrm>
            <a:off x="714348" y="1214429"/>
            <a:ext cx="7668495" cy="2786081"/>
          </a:xfrm>
          <a:prstGeom prst="rect">
            <a:avLst/>
          </a:prstGeom>
          <a:solidFill>
            <a:schemeClr val="bg2">
              <a:lumMod val="60000"/>
              <a:lumOff val="40000"/>
            </a:schemeClr>
          </a:solid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1. Explain the three epistemological conceptions </a:t>
            </a:r>
            <a:r>
              <a:rPr kumimoji="0" lang="en-IN" sz="2000" b="1" i="0" u="none" strike="noStrike" kern="0" cap="none" spc="0" normalizeH="0" noProof="0" dirty="0">
                <a:ln>
                  <a:noFill/>
                </a:ln>
                <a:solidFill>
                  <a:srgbClr val="FF0000"/>
                </a:solidFill>
                <a:effectLst/>
                <a:uLnTx/>
                <a:uFillTx/>
                <a:latin typeface="Times New Roman" pitchFamily="18" charset="0"/>
                <a:ea typeface="Quicksand"/>
                <a:cs typeface="Times New Roman" pitchFamily="18" charset="0"/>
                <a:sym typeface="Quicksand"/>
              </a:rPr>
              <a:t>and  important types of knowledge?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2000" b="1" baseline="0" dirty="0">
                <a:solidFill>
                  <a:schemeClr val="tx1"/>
                </a:solidFill>
                <a:latin typeface="Times New Roman" pitchFamily="18" charset="0"/>
                <a:ea typeface="Quicksand"/>
                <a:cs typeface="Times New Roman" pitchFamily="18" charset="0"/>
                <a:sym typeface="Quicksand"/>
              </a:rPr>
              <a:t>2.</a:t>
            </a:r>
            <a:r>
              <a:rPr lang="en-IN" sz="2000" b="1" baseline="0" dirty="0">
                <a:solidFill>
                  <a:schemeClr val="bg1"/>
                </a:solidFill>
                <a:latin typeface="Times New Roman" pitchFamily="18" charset="0"/>
                <a:ea typeface="Quicksand"/>
                <a:cs typeface="Times New Roman" pitchFamily="18" charset="0"/>
                <a:sym typeface="Quicksand"/>
              </a:rPr>
              <a:t> </a:t>
            </a:r>
            <a:r>
              <a:rPr lang="en-IN" sz="2000" b="1" baseline="0" dirty="0">
                <a:solidFill>
                  <a:schemeClr val="tx2">
                    <a:lumMod val="10000"/>
                  </a:schemeClr>
                </a:solidFill>
                <a:latin typeface="Times New Roman" pitchFamily="18" charset="0"/>
                <a:ea typeface="Quicksand"/>
                <a:cs typeface="Times New Roman" pitchFamily="18" charset="0"/>
                <a:sym typeface="Quicksand"/>
              </a:rPr>
              <a:t>Discuss</a:t>
            </a:r>
            <a:r>
              <a:rPr lang="en-IN" sz="2000" b="1" dirty="0">
                <a:solidFill>
                  <a:schemeClr val="tx2">
                    <a:lumMod val="10000"/>
                  </a:schemeClr>
                </a:solidFill>
                <a:latin typeface="Times New Roman" pitchFamily="18" charset="0"/>
                <a:ea typeface="Quicksand"/>
                <a:cs typeface="Times New Roman" pitchFamily="18" charset="0"/>
                <a:sym typeface="Quicksand"/>
              </a:rPr>
              <a:t> the process of ‘Reasoning’ with the differences between ‘Inductive Reasoning’ and ‘Deductive Reasoning’ and also with appropriate examples.</a:t>
            </a:r>
            <a:r>
              <a:rPr kumimoji="0" lang="en-IN" sz="2000" b="1" i="0" u="none" strike="noStrike" kern="0" cap="none" spc="0" normalizeH="0" baseline="0" noProof="0" dirty="0">
                <a:ln>
                  <a:noFill/>
                </a:ln>
                <a:solidFill>
                  <a:schemeClr val="tx2">
                    <a:lumMod val="10000"/>
                  </a:schemeClr>
                </a:solidFill>
                <a:effectLst/>
                <a:uLnTx/>
                <a:uFillTx/>
                <a:latin typeface="Times New Roman" pitchFamily="18" charset="0"/>
                <a:ea typeface="Quicksand"/>
                <a:cs typeface="Times New Roman" pitchFamily="18" charset="0"/>
                <a:sym typeface="Quicksand"/>
              </a:rPr>
              <a:t> </a:t>
            </a:r>
          </a:p>
        </p:txBody>
      </p:sp>
      <p:sp>
        <p:nvSpPr>
          <p:cNvPr id="4" name="TextBox 3">
            <a:extLst>
              <a:ext uri="{FF2B5EF4-FFF2-40B4-BE49-F238E27FC236}">
                <a16:creationId xmlns="" xmlns:a16="http://schemas.microsoft.com/office/drawing/2014/main" id="{3B5FB03E-1B14-41ED-B6D1-3096A45F9681}"/>
              </a:ext>
            </a:extLst>
          </p:cNvPr>
          <p:cNvSpPr txBox="1"/>
          <p:nvPr/>
        </p:nvSpPr>
        <p:spPr>
          <a:xfrm>
            <a:off x="714348" y="214296"/>
            <a:ext cx="7572428" cy="830997"/>
          </a:xfrm>
          <a:prstGeom prst="rect">
            <a:avLst/>
          </a:prstGeom>
          <a:solidFill>
            <a:schemeClr val="tx1">
              <a:lumMod val="50000"/>
            </a:schemeClr>
          </a:solidFill>
        </p:spPr>
        <p:txBody>
          <a:bodyPr wrap="square">
            <a:spAutoFit/>
          </a:bodyPr>
          <a:lstStyle/>
          <a:p>
            <a:pPr algn="ctr"/>
            <a:r>
              <a:rPr kumimoji="0" lang="en-IN" sz="4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Assignment</a:t>
            </a:r>
            <a:r>
              <a:rPr kumimoji="0" lang="en-IN" sz="48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for Unit-I</a:t>
            </a:r>
            <a:endParaRPr lang="en-IN" sz="1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a:t>
            </a:fld>
            <a:endParaRPr lang="en"/>
          </a:p>
        </p:txBody>
      </p:sp>
      <p:pic>
        <p:nvPicPr>
          <p:cNvPr id="3" name="Picture 2" descr="knowledge acquired.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24"/>
          <p:cNvSpPr txBox="1">
            <a:spLocks noGrp="1"/>
          </p:cNvSpPr>
          <p:nvPr>
            <p:ph type="title" idx="4294967295"/>
          </p:nvPr>
        </p:nvSpPr>
        <p:spPr>
          <a:xfrm>
            <a:off x="1000100" y="357172"/>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solidFill>
                  <a:srgbClr val="FF0000"/>
                </a:solidFill>
              </a:rPr>
              <a:t>Conceptions of KNOWLEDGE</a:t>
            </a:r>
            <a:endParaRPr sz="4800">
              <a:solidFill>
                <a:srgbClr val="FF0000"/>
              </a:solidFill>
            </a:endParaRPr>
          </a:p>
        </p:txBody>
      </p:sp>
      <p:sp>
        <p:nvSpPr>
          <p:cNvPr id="778" name="Google Shape;778;p2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sp>
        <p:nvSpPr>
          <p:cNvPr id="779" name="Google Shape;779;p24"/>
          <p:cNvSpPr/>
          <p:nvPr/>
        </p:nvSpPr>
        <p:spPr>
          <a:xfrm>
            <a:off x="3297500" y="1165742"/>
            <a:ext cx="2540100" cy="2540100"/>
          </a:xfrm>
          <a:prstGeom prst="donut">
            <a:avLst>
              <a:gd name="adj" fmla="val 16067"/>
            </a:avLst>
          </a:prstGeom>
          <a:solidFill>
            <a:srgbClr val="30485C">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80;p24"/>
          <p:cNvGrpSpPr/>
          <p:nvPr/>
        </p:nvGrpSpPr>
        <p:grpSpPr>
          <a:xfrm>
            <a:off x="1107046" y="1315125"/>
            <a:ext cx="2505423" cy="669600"/>
            <a:chOff x="1107046" y="1315125"/>
            <a:chExt cx="2505423" cy="669600"/>
          </a:xfrm>
        </p:grpSpPr>
        <p:cxnSp>
          <p:nvCxnSpPr>
            <p:cNvPr id="781" name="Google Shape;781;p24"/>
            <p:cNvCxnSpPr/>
            <p:nvPr/>
          </p:nvCxnSpPr>
          <p:spPr>
            <a:xfrm>
              <a:off x="3178969" y="1638300"/>
              <a:ext cx="433500" cy="252300"/>
            </a:xfrm>
            <a:prstGeom prst="straightConnector1">
              <a:avLst/>
            </a:prstGeom>
            <a:noFill/>
            <a:ln w="19050" cap="flat" cmpd="sng">
              <a:solidFill>
                <a:schemeClr val="accent6"/>
              </a:solidFill>
              <a:prstDash val="solid"/>
              <a:round/>
              <a:headEnd type="oval" w="med" len="med"/>
              <a:tailEnd type="none" w="sm" len="sm"/>
            </a:ln>
          </p:spPr>
        </p:cxnSp>
        <p:sp>
          <p:nvSpPr>
            <p:cNvPr id="782" name="Google Shape;782;p24"/>
            <p:cNvSpPr txBox="1"/>
            <p:nvPr/>
          </p:nvSpPr>
          <p:spPr>
            <a:xfrm>
              <a:off x="1107046" y="1315125"/>
              <a:ext cx="20691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000" b="1" dirty="0">
                  <a:solidFill>
                    <a:schemeClr val="accent6"/>
                  </a:solidFill>
                  <a:latin typeface="Quicksand"/>
                  <a:ea typeface="Quicksand"/>
                  <a:cs typeface="Quicksand"/>
                  <a:sym typeface="Quicksand"/>
                </a:rPr>
                <a:t>KNOWLEDGE FOR PRACTICE</a:t>
              </a:r>
              <a:endParaRPr sz="2000" b="1">
                <a:solidFill>
                  <a:schemeClr val="accent6"/>
                </a:solidFill>
                <a:latin typeface="Quicksand"/>
                <a:ea typeface="Quicksand"/>
                <a:cs typeface="Quicksand"/>
                <a:sym typeface="Quicksand"/>
              </a:endParaRPr>
            </a:p>
          </p:txBody>
        </p:sp>
      </p:grpSp>
      <p:grpSp>
        <p:nvGrpSpPr>
          <p:cNvPr id="3" name="Google Shape;783;p24"/>
          <p:cNvGrpSpPr/>
          <p:nvPr/>
        </p:nvGrpSpPr>
        <p:grpSpPr>
          <a:xfrm>
            <a:off x="5517319" y="1315125"/>
            <a:ext cx="2564006" cy="669600"/>
            <a:chOff x="5517319" y="1315125"/>
            <a:chExt cx="2564006" cy="669600"/>
          </a:xfrm>
        </p:grpSpPr>
        <p:cxnSp>
          <p:nvCxnSpPr>
            <p:cNvPr id="784" name="Google Shape;784;p24"/>
            <p:cNvCxnSpPr/>
            <p:nvPr/>
          </p:nvCxnSpPr>
          <p:spPr>
            <a:xfrm flipH="1">
              <a:off x="5517319" y="1638300"/>
              <a:ext cx="433500" cy="252300"/>
            </a:xfrm>
            <a:prstGeom prst="straightConnector1">
              <a:avLst/>
            </a:prstGeom>
            <a:noFill/>
            <a:ln w="19050" cap="flat" cmpd="sng">
              <a:solidFill>
                <a:schemeClr val="accent1"/>
              </a:solidFill>
              <a:prstDash val="solid"/>
              <a:round/>
              <a:headEnd type="oval" w="med" len="med"/>
              <a:tailEnd type="none" w="sm" len="sm"/>
            </a:ln>
          </p:spPr>
        </p:cxnSp>
        <p:sp>
          <p:nvSpPr>
            <p:cNvPr id="785" name="Google Shape;785;p24"/>
            <p:cNvSpPr txBox="1"/>
            <p:nvPr/>
          </p:nvSpPr>
          <p:spPr>
            <a:xfrm>
              <a:off x="5962125" y="1315125"/>
              <a:ext cx="2119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dirty="0">
                  <a:solidFill>
                    <a:schemeClr val="accent1"/>
                  </a:solidFill>
                  <a:latin typeface="Quicksand"/>
                  <a:ea typeface="Quicksand"/>
                  <a:cs typeface="Quicksand"/>
                  <a:sym typeface="Quicksand"/>
                </a:rPr>
                <a:t>KNOWLEDGE IN  PRACTICE</a:t>
              </a:r>
              <a:endParaRPr sz="2000" b="1">
                <a:solidFill>
                  <a:schemeClr val="accent1"/>
                </a:solidFill>
                <a:latin typeface="Quicksand"/>
                <a:ea typeface="Quicksand"/>
                <a:cs typeface="Quicksand"/>
                <a:sym typeface="Quicksand"/>
              </a:endParaRPr>
            </a:p>
          </p:txBody>
        </p:sp>
      </p:grpSp>
      <p:grpSp>
        <p:nvGrpSpPr>
          <p:cNvPr id="4" name="Google Shape;786;p24"/>
          <p:cNvGrpSpPr/>
          <p:nvPr/>
        </p:nvGrpSpPr>
        <p:grpSpPr>
          <a:xfrm>
            <a:off x="3273824" y="3535140"/>
            <a:ext cx="2564100" cy="1143785"/>
            <a:chOff x="3273824" y="3535140"/>
            <a:chExt cx="2564100" cy="1143785"/>
          </a:xfrm>
        </p:grpSpPr>
        <p:cxnSp>
          <p:nvCxnSpPr>
            <p:cNvPr id="787" name="Google Shape;787;p24"/>
            <p:cNvCxnSpPr/>
            <p:nvPr/>
          </p:nvCxnSpPr>
          <p:spPr>
            <a:xfrm rot="10800000">
              <a:off x="4556399" y="3535140"/>
              <a:ext cx="0" cy="460500"/>
            </a:xfrm>
            <a:prstGeom prst="straightConnector1">
              <a:avLst/>
            </a:prstGeom>
            <a:noFill/>
            <a:ln w="19050" cap="flat" cmpd="sng">
              <a:solidFill>
                <a:schemeClr val="accent2"/>
              </a:solidFill>
              <a:prstDash val="solid"/>
              <a:round/>
              <a:headEnd type="oval" w="med" len="med"/>
              <a:tailEnd type="none" w="sm" len="sm"/>
            </a:ln>
          </p:spPr>
        </p:cxnSp>
        <p:sp>
          <p:nvSpPr>
            <p:cNvPr id="788" name="Google Shape;788;p24"/>
            <p:cNvSpPr txBox="1"/>
            <p:nvPr/>
          </p:nvSpPr>
          <p:spPr>
            <a:xfrm>
              <a:off x="3273824" y="4009325"/>
              <a:ext cx="25641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dirty="0">
                  <a:solidFill>
                    <a:schemeClr val="accent3">
                      <a:lumMod val="50000"/>
                    </a:schemeClr>
                  </a:solidFill>
                  <a:latin typeface="Quicksand"/>
                  <a:ea typeface="Quicksand"/>
                  <a:cs typeface="Quicksand"/>
                  <a:sym typeface="Quicksand"/>
                </a:rPr>
                <a:t>KNOWLEDGE OF PRACTICE</a:t>
              </a:r>
              <a:endParaRPr sz="2000" b="1">
                <a:solidFill>
                  <a:schemeClr val="accent3">
                    <a:lumMod val="50000"/>
                  </a:schemeClr>
                </a:solidFill>
                <a:latin typeface="Quicksand"/>
                <a:ea typeface="Quicksand"/>
                <a:cs typeface="Quicksand"/>
                <a:sym typeface="Quicksand"/>
              </a:endParaRPr>
            </a:p>
          </p:txBody>
        </p:sp>
      </p:grpSp>
      <p:sp>
        <p:nvSpPr>
          <p:cNvPr id="789" name="Google Shape;789;p24"/>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dk1"/>
                </a:solidFill>
                <a:latin typeface="Quicksand"/>
                <a:ea typeface="Quicksand"/>
                <a:cs typeface="Quicksand"/>
                <a:sym typeface="Quicksand"/>
              </a:rPr>
              <a:t>Epistemelogical Conceptions</a:t>
            </a:r>
            <a:endParaRPr sz="1200" b="1">
              <a:solidFill>
                <a:schemeClr val="dk1"/>
              </a:solidFill>
              <a:latin typeface="Quicksand"/>
              <a:ea typeface="Quicksand"/>
              <a:cs typeface="Quicksand"/>
              <a:sym typeface="Quicksand"/>
            </a:endParaRPr>
          </a:p>
        </p:txBody>
      </p:sp>
      <p:sp>
        <p:nvSpPr>
          <p:cNvPr id="790" name="Google Shape;790;p24"/>
          <p:cNvSpPr/>
          <p:nvPr/>
        </p:nvSpPr>
        <p:spPr>
          <a:xfrm rot="1800047">
            <a:off x="3219843" y="1086434"/>
            <a:ext cx="2690936" cy="2690936"/>
          </a:xfrm>
          <a:prstGeom prst="blockArc">
            <a:avLst>
              <a:gd name="adj1" fmla="val 14414370"/>
              <a:gd name="adj2" fmla="val 694"/>
              <a:gd name="adj3" fmla="val 9562"/>
            </a:avLst>
          </a:prstGeom>
          <a:solidFill>
            <a:schemeClr val="accent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rot="-1800047" flipH="1">
            <a:off x="3221956" y="1086434"/>
            <a:ext cx="2690936" cy="2690936"/>
          </a:xfrm>
          <a:prstGeom prst="blockArc">
            <a:avLst>
              <a:gd name="adj1" fmla="val 14348563"/>
              <a:gd name="adj2" fmla="val 21472873"/>
              <a:gd name="adj3" fmla="val 9381"/>
            </a:avLst>
          </a:prstGeom>
          <a:solidFill>
            <a:schemeClr val="accent6"/>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rot="-8100000">
            <a:off x="4382715" y="1027393"/>
            <a:ext cx="363170" cy="36317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rot="-9000757" flipH="1">
            <a:off x="3220953" y="1084808"/>
            <a:ext cx="2690226" cy="2690226"/>
          </a:xfrm>
          <a:prstGeom prst="blockArc">
            <a:avLst>
              <a:gd name="adj1" fmla="val 14316164"/>
              <a:gd name="adj2" fmla="val 21502663"/>
              <a:gd name="adj3" fmla="val 9415"/>
            </a:avLst>
          </a:prstGeom>
          <a:solidFill>
            <a:srgbClr val="7030A0"/>
          </a:solidFill>
          <a:ln>
            <a:solidFill>
              <a:schemeClr val="accent3">
                <a:lumMod val="50000"/>
              </a:schemeClr>
            </a:solid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rot="-1027861">
            <a:off x="5485874" y="2849832"/>
            <a:ext cx="312672" cy="312672"/>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rot="6359841">
            <a:off x="3315801" y="2847762"/>
            <a:ext cx="363580" cy="363580"/>
          </a:xfrm>
          <a:prstGeom prst="rtTriangle">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0"/>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rgbClr val="FF0000"/>
                </a:solidFill>
              </a:rPr>
              <a:t>Types of knowledge</a:t>
            </a:r>
            <a:endParaRPr sz="6000">
              <a:solidFill>
                <a:srgbClr val="FF0000"/>
              </a:solidFill>
            </a:endParaRPr>
          </a:p>
        </p:txBody>
      </p:sp>
      <p:sp>
        <p:nvSpPr>
          <p:cNvPr id="856" name="Google Shape;856;p30"/>
          <p:cNvSpPr txBox="1">
            <a:spLocks noGrp="1"/>
          </p:cNvSpPr>
          <p:nvPr>
            <p:ph type="body" idx="1"/>
          </p:nvPr>
        </p:nvSpPr>
        <p:spPr>
          <a:xfrm>
            <a:off x="285720" y="1500180"/>
            <a:ext cx="2428892" cy="129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t>Apriori</a:t>
            </a:r>
          </a:p>
          <a:p>
            <a:pPr marL="0" lvl="0" indent="0" algn="l" rtl="0">
              <a:spcBef>
                <a:spcPts val="600"/>
              </a:spcBef>
              <a:spcAft>
                <a:spcPts val="0"/>
              </a:spcAft>
              <a:buNone/>
            </a:pPr>
            <a:r>
              <a:rPr lang="en-IN" sz="3600" b="1" dirty="0">
                <a:solidFill>
                  <a:srgbClr val="FF0000"/>
                </a:solidFill>
              </a:rPr>
              <a:t>V</a:t>
            </a:r>
            <a:r>
              <a:rPr lang="en" sz="3600" b="1" dirty="0">
                <a:solidFill>
                  <a:srgbClr val="FF0000"/>
                </a:solidFill>
              </a:rPr>
              <a:t>s.</a:t>
            </a:r>
          </a:p>
          <a:p>
            <a:pPr marL="0" lvl="0" indent="0" algn="l" rtl="0">
              <a:spcBef>
                <a:spcPts val="600"/>
              </a:spcBef>
              <a:spcAft>
                <a:spcPts val="0"/>
              </a:spcAft>
              <a:buNone/>
            </a:pPr>
            <a:r>
              <a:rPr lang="en" sz="3600" b="1" dirty="0"/>
              <a:t>Aposteriori</a:t>
            </a:r>
            <a:endParaRPr sz="2400"/>
          </a:p>
        </p:txBody>
      </p:sp>
      <p:sp>
        <p:nvSpPr>
          <p:cNvPr id="859" name="Google Shape;859;p3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15" name="Google Shape;856;p30"/>
          <p:cNvSpPr txBox="1">
            <a:spLocks noGrp="1"/>
          </p:cNvSpPr>
          <p:nvPr>
            <p:ph type="body" idx="1"/>
          </p:nvPr>
        </p:nvSpPr>
        <p:spPr>
          <a:xfrm>
            <a:off x="3357554" y="1500180"/>
            <a:ext cx="2428892" cy="129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t>Explicit</a:t>
            </a:r>
          </a:p>
          <a:p>
            <a:pPr marL="0" lvl="0" indent="0" algn="l" rtl="0">
              <a:spcBef>
                <a:spcPts val="600"/>
              </a:spcBef>
              <a:spcAft>
                <a:spcPts val="0"/>
              </a:spcAft>
              <a:buNone/>
            </a:pPr>
            <a:r>
              <a:rPr lang="en-IN" sz="3600" b="1" dirty="0">
                <a:solidFill>
                  <a:srgbClr val="FF0000"/>
                </a:solidFill>
              </a:rPr>
              <a:t>V</a:t>
            </a:r>
            <a:r>
              <a:rPr lang="en" sz="3600" b="1" dirty="0">
                <a:solidFill>
                  <a:srgbClr val="FF0000"/>
                </a:solidFill>
              </a:rPr>
              <a:t>s.</a:t>
            </a:r>
          </a:p>
          <a:p>
            <a:pPr marL="0" lvl="0" indent="0" algn="l" rtl="0">
              <a:spcBef>
                <a:spcPts val="600"/>
              </a:spcBef>
              <a:spcAft>
                <a:spcPts val="0"/>
              </a:spcAft>
              <a:buNone/>
            </a:pPr>
            <a:r>
              <a:rPr lang="en" sz="3600" b="1" dirty="0"/>
              <a:t>Tacit</a:t>
            </a:r>
            <a:endParaRPr sz="2400"/>
          </a:p>
        </p:txBody>
      </p:sp>
      <p:sp>
        <p:nvSpPr>
          <p:cNvPr id="16" name="Google Shape;856;p30"/>
          <p:cNvSpPr txBox="1">
            <a:spLocks noGrp="1"/>
          </p:cNvSpPr>
          <p:nvPr>
            <p:ph type="body" idx="1"/>
          </p:nvPr>
        </p:nvSpPr>
        <p:spPr>
          <a:xfrm>
            <a:off x="6000760" y="1500180"/>
            <a:ext cx="2928958" cy="129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t>Propositional</a:t>
            </a:r>
          </a:p>
          <a:p>
            <a:pPr marL="0" lvl="0" indent="0" algn="l" rtl="0">
              <a:spcBef>
                <a:spcPts val="600"/>
              </a:spcBef>
              <a:spcAft>
                <a:spcPts val="0"/>
              </a:spcAft>
              <a:buNone/>
            </a:pPr>
            <a:r>
              <a:rPr lang="en-IN" sz="3600" b="1" dirty="0">
                <a:solidFill>
                  <a:srgbClr val="FF0000"/>
                </a:solidFill>
              </a:rPr>
              <a:t>V</a:t>
            </a:r>
            <a:r>
              <a:rPr lang="en" sz="3600" b="1" dirty="0">
                <a:solidFill>
                  <a:srgbClr val="FF0000"/>
                </a:solidFill>
              </a:rPr>
              <a:t>s.</a:t>
            </a:r>
          </a:p>
          <a:p>
            <a:pPr marL="0" lvl="0" indent="0" algn="l" rtl="0">
              <a:spcBef>
                <a:spcPts val="600"/>
              </a:spcBef>
              <a:spcAft>
                <a:spcPts val="0"/>
              </a:spcAft>
              <a:buNone/>
            </a:pPr>
            <a:r>
              <a:rPr lang="en" sz="3600" b="1" dirty="0"/>
              <a:t>Non-propositional</a:t>
            </a:r>
            <a:endParaRPr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857224" y="357172"/>
            <a:ext cx="7087200" cy="550200"/>
          </a:xfrm>
          <a:prstGeom prst="rect">
            <a:avLst/>
          </a:prstGeom>
        </p:spPr>
        <p:txBody>
          <a:bodyPr spcFirstLastPara="1" wrap="square" lIns="0" tIns="0" rIns="0" bIns="0" anchor="b" anchorCtr="0">
            <a:noAutofit/>
          </a:bodyPr>
          <a:lstStyle/>
          <a:p>
            <a:pPr lvl="0"/>
            <a:r>
              <a:rPr lang="en-IN" sz="4800" dirty="0">
                <a:solidFill>
                  <a:srgbClr val="FF0000"/>
                </a:solidFill>
              </a:rPr>
              <a:t>ETYMOLOGICAL  MEANING OF EDUCATION</a:t>
            </a:r>
          </a:p>
        </p:txBody>
      </p:sp>
      <p:sp>
        <p:nvSpPr>
          <p:cNvPr id="729" name="Google Shape;729;p18"/>
          <p:cNvSpPr txBox="1">
            <a:spLocks noGrp="1"/>
          </p:cNvSpPr>
          <p:nvPr>
            <p:ph type="body" idx="1"/>
          </p:nvPr>
        </p:nvSpPr>
        <p:spPr>
          <a:xfrm>
            <a:off x="285720" y="1000114"/>
            <a:ext cx="8858280" cy="3571900"/>
          </a:xfrm>
          <a:prstGeom prst="rect">
            <a:avLst/>
          </a:prstGeom>
        </p:spPr>
        <p:txBody>
          <a:bodyPr spcFirstLastPara="1" wrap="square" lIns="0" tIns="0" rIns="0" bIns="0" anchor="t" anchorCtr="0">
            <a:noAutofit/>
          </a:bodyPr>
          <a:lstStyle/>
          <a:p>
            <a:pPr lvl="0"/>
            <a:r>
              <a:rPr lang="en-IN" b="1" dirty="0"/>
              <a:t>According to one view ‘Education’ is originated from the Latin word ‘</a:t>
            </a:r>
            <a:r>
              <a:rPr lang="en-IN" b="1" dirty="0" err="1">
                <a:solidFill>
                  <a:srgbClr val="FF0000"/>
                </a:solidFill>
              </a:rPr>
              <a:t>Educare</a:t>
            </a:r>
            <a:r>
              <a:rPr lang="en-IN" b="1" dirty="0"/>
              <a:t>’  which means ‘ </a:t>
            </a:r>
            <a:r>
              <a:rPr lang="en-IN" b="1" dirty="0">
                <a:solidFill>
                  <a:srgbClr val="FF0000"/>
                </a:solidFill>
              </a:rPr>
              <a:t>to bring up</a:t>
            </a:r>
            <a:r>
              <a:rPr lang="en-IN" b="1" dirty="0"/>
              <a:t>’ or ‘</a:t>
            </a:r>
            <a:r>
              <a:rPr lang="en-IN" b="1" dirty="0">
                <a:solidFill>
                  <a:srgbClr val="FF0000"/>
                </a:solidFill>
              </a:rPr>
              <a:t> to nourish</a:t>
            </a:r>
            <a:r>
              <a:rPr lang="en-IN" b="1" dirty="0"/>
              <a:t>’ . </a:t>
            </a:r>
          </a:p>
          <a:p>
            <a:pPr lvl="0"/>
            <a:r>
              <a:rPr lang="en-IN" b="1" dirty="0"/>
              <a:t>There is another derivation from the Latin word ‘</a:t>
            </a:r>
            <a:r>
              <a:rPr lang="en-IN" b="1" dirty="0" err="1">
                <a:solidFill>
                  <a:srgbClr val="FF0000"/>
                </a:solidFill>
              </a:rPr>
              <a:t>Educere</a:t>
            </a:r>
            <a:r>
              <a:rPr lang="en-IN" b="1" dirty="0"/>
              <a:t>’ which means growth from within.</a:t>
            </a:r>
          </a:p>
          <a:p>
            <a:pPr marL="0" lvl="0" indent="0">
              <a:buNone/>
            </a:pPr>
            <a:r>
              <a:rPr lang="en-IN" b="1" dirty="0"/>
              <a:t>It is in this </a:t>
            </a:r>
            <a:r>
              <a:rPr lang="en-IN" b="1" dirty="0">
                <a:solidFill>
                  <a:srgbClr val="FF0000"/>
                </a:solidFill>
              </a:rPr>
              <a:t>latter sense</a:t>
            </a:r>
            <a:r>
              <a:rPr lang="en-IN" b="1" dirty="0"/>
              <a:t> that most of the modern educationists use and imply the term ‘</a:t>
            </a:r>
            <a:r>
              <a:rPr lang="en-IN" b="1" dirty="0">
                <a:solidFill>
                  <a:srgbClr val="FF0000"/>
                </a:solidFill>
              </a:rPr>
              <a:t>education</a:t>
            </a:r>
            <a:r>
              <a:rPr lang="en-IN" b="1" dirty="0"/>
              <a:t>’ these days. </a:t>
            </a: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071538" y="928676"/>
            <a:ext cx="6593700" cy="861000"/>
          </a:xfrm>
          <a:prstGeom prst="rect">
            <a:avLst/>
          </a:prstGeom>
        </p:spPr>
        <p:txBody>
          <a:bodyPr spcFirstLastPara="1" wrap="square" lIns="0" tIns="0" rIns="0" bIns="0" anchor="b" anchorCtr="0">
            <a:noAutofit/>
          </a:bodyPr>
          <a:lstStyle/>
          <a:p>
            <a:pPr lvl="0"/>
            <a:r>
              <a:rPr lang="en-IN" sz="6000" dirty="0">
                <a:solidFill>
                  <a:srgbClr val="FF0000"/>
                </a:solidFill>
              </a:rPr>
              <a:t>Education to Western Philosophers</a:t>
            </a:r>
            <a:endParaRPr sz="6000">
              <a:solidFill>
                <a:srgbClr val="FF0000"/>
              </a:solidFill>
            </a:endParaRPr>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sp>
        <p:nvSpPr>
          <p:cNvPr id="6" name="Content Placeholder 2"/>
          <p:cNvSpPr txBox="1">
            <a:spLocks/>
          </p:cNvSpPr>
          <p:nvPr/>
        </p:nvSpPr>
        <p:spPr>
          <a:xfrm>
            <a:off x="3500430" y="2000246"/>
            <a:ext cx="3257544" cy="900111"/>
          </a:xfrm>
          <a:prstGeom prst="rect">
            <a:avLst/>
          </a:prstGeom>
        </p:spPr>
        <p:txBody>
          <a:bodyPr>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FF0000"/>
                </a:solidFill>
                <a:effectLst/>
                <a:uLnTx/>
                <a:uFillTx/>
                <a:latin typeface="Comic Sans MS" pitchFamily="66" charset="0"/>
                <a:cs typeface="Times New Roman" pitchFamily="18" charset="0"/>
                <a:sym typeface="Arial"/>
              </a:rPr>
              <a:t>Aristotle:</a:t>
            </a:r>
            <a:r>
              <a:rPr kumimoji="0" lang="en-IN" sz="2000" b="1" i="0" u="none" strike="noStrike" kern="0" cap="none" spc="0" normalizeH="0" baseline="0" noProof="0" dirty="0">
                <a:ln>
                  <a:noFill/>
                </a:ln>
                <a:solidFill>
                  <a:srgbClr val="000000"/>
                </a:solidFill>
                <a:effectLst/>
                <a:uLnTx/>
                <a:uFillTx/>
                <a:latin typeface="Comic Sans MS" pitchFamily="66" charset="0"/>
                <a:cs typeface="Times New Roman" pitchFamily="18"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Comic Sans MS" pitchFamily="66" charset="0"/>
                <a:cs typeface="Times New Roman" pitchFamily="18" charset="0"/>
                <a:sym typeface="Arial"/>
              </a:rPr>
              <a:t>Education is the creation of a sound mind in a sound body.</a:t>
            </a:r>
          </a:p>
        </p:txBody>
      </p:sp>
      <p:pic>
        <p:nvPicPr>
          <p:cNvPr id="7" name="Picture 6" descr="aristotle.jpg"/>
          <p:cNvPicPr>
            <a:picLocks noChangeAspect="1"/>
          </p:cNvPicPr>
          <p:nvPr/>
        </p:nvPicPr>
        <p:blipFill>
          <a:blip r:embed="rId3"/>
          <a:srcRect l="4068" t="5594" b="7867"/>
          <a:stretch>
            <a:fillRect/>
          </a:stretch>
        </p:blipFill>
        <p:spPr>
          <a:xfrm>
            <a:off x="6643702" y="1142990"/>
            <a:ext cx="2245832" cy="2357454"/>
          </a:xfrm>
          <a:prstGeom prst="rect">
            <a:avLst/>
          </a:prstGeom>
          <a:ln>
            <a:noFill/>
          </a:ln>
          <a:effectLst>
            <a:softEdge rad="112500"/>
          </a:effectLst>
        </p:spPr>
      </p:pic>
      <p:sp>
        <p:nvSpPr>
          <p:cNvPr id="8" name="TextBox 7"/>
          <p:cNvSpPr txBox="1"/>
          <p:nvPr/>
        </p:nvSpPr>
        <p:spPr>
          <a:xfrm>
            <a:off x="2071670" y="3714758"/>
            <a:ext cx="5786478" cy="1323439"/>
          </a:xfrm>
          <a:prstGeom prst="rect">
            <a:avLst/>
          </a:prstGeom>
          <a:noFill/>
        </p:spPr>
        <p:txBody>
          <a:bodyPr wrap="square" rtlCol="0">
            <a:spAutoFit/>
          </a:bodyPr>
          <a:lstStyle/>
          <a:p>
            <a:pPr algn="just">
              <a:buNone/>
            </a:pPr>
            <a:r>
              <a:rPr lang="en-IN" sz="2000" b="1" dirty="0">
                <a:solidFill>
                  <a:srgbClr val="FF0000"/>
                </a:solidFill>
                <a:latin typeface="Comic Sans MS" pitchFamily="66" charset="0"/>
                <a:cs typeface="Times New Roman" pitchFamily="18" charset="0"/>
              </a:rPr>
              <a:t>Pestalozzi:</a:t>
            </a:r>
            <a:r>
              <a:rPr lang="en-IN" sz="2000" b="1" dirty="0">
                <a:latin typeface="Comic Sans MS" pitchFamily="66" charset="0"/>
                <a:cs typeface="Times New Roman" pitchFamily="18" charset="0"/>
              </a:rPr>
              <a:t> </a:t>
            </a:r>
          </a:p>
          <a:p>
            <a:pPr algn="just">
              <a:buNone/>
            </a:pPr>
            <a:r>
              <a:rPr lang="en-IN" sz="2000" b="1" dirty="0">
                <a:latin typeface="Comic Sans MS" pitchFamily="66" charset="0"/>
                <a:cs typeface="Times New Roman" pitchFamily="18" charset="0"/>
              </a:rPr>
              <a:t>Education is natural, harmonious and progressive development of man’s innate powers.</a:t>
            </a:r>
          </a:p>
        </p:txBody>
      </p:sp>
      <p:pic>
        <p:nvPicPr>
          <p:cNvPr id="9" name="Picture 8" descr="pestalozzi.jpg"/>
          <p:cNvPicPr>
            <a:picLocks noChangeAspect="1"/>
          </p:cNvPicPr>
          <p:nvPr/>
        </p:nvPicPr>
        <p:blipFill>
          <a:blip r:embed="rId4"/>
          <a:stretch>
            <a:fillRect/>
          </a:stretch>
        </p:blipFill>
        <p:spPr>
          <a:xfrm>
            <a:off x="500034" y="2857502"/>
            <a:ext cx="1458381"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p1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pic>
        <p:nvPicPr>
          <p:cNvPr id="5" name="Content Placeholder 7" descr="gandhi.jpg"/>
          <p:cNvPicPr>
            <a:picLocks noChangeAspect="1"/>
          </p:cNvPicPr>
          <p:nvPr/>
        </p:nvPicPr>
        <p:blipFill>
          <a:blip r:embed="rId3"/>
          <a:stretch>
            <a:fillRect/>
          </a:stretch>
        </p:blipFill>
        <p:spPr>
          <a:xfrm>
            <a:off x="4429124" y="714362"/>
            <a:ext cx="3614734" cy="3386962"/>
          </a:xfrm>
          <a:prstGeom prst="rect">
            <a:avLst/>
          </a:prstGeom>
        </p:spPr>
      </p:pic>
      <p:pic>
        <p:nvPicPr>
          <p:cNvPr id="6" name="Content Placeholder 9" descr="APJ Abdul kalam.jpg"/>
          <p:cNvPicPr>
            <a:picLocks noChangeAspect="1"/>
          </p:cNvPicPr>
          <p:nvPr/>
        </p:nvPicPr>
        <p:blipFill>
          <a:blip r:embed="rId4"/>
          <a:stretch>
            <a:fillRect/>
          </a:stretch>
        </p:blipFill>
        <p:spPr>
          <a:xfrm>
            <a:off x="1142976" y="714362"/>
            <a:ext cx="3256646" cy="3357586"/>
          </a:xfrm>
          <a:prstGeom prst="rect">
            <a:avLst/>
          </a:prstGeom>
        </p:spPr>
      </p:pic>
      <p:sp>
        <p:nvSpPr>
          <p:cNvPr id="7" name="TextBox 6"/>
          <p:cNvSpPr txBox="1"/>
          <p:nvPr/>
        </p:nvSpPr>
        <p:spPr>
          <a:xfrm>
            <a:off x="357158" y="4214825"/>
            <a:ext cx="8429684" cy="646331"/>
          </a:xfrm>
          <a:prstGeom prst="rect">
            <a:avLst/>
          </a:prstGeom>
          <a:noFill/>
        </p:spPr>
        <p:txBody>
          <a:bodyPr wrap="square" rtlCol="0">
            <a:spAutoFit/>
          </a:bodyPr>
          <a:lstStyle/>
          <a:p>
            <a:r>
              <a:rPr lang="en-IN" sz="1800" b="1" dirty="0">
                <a:latin typeface="Comic Sans MS" pitchFamily="66" charset="0"/>
                <a:cs typeface="Times New Roman" pitchFamily="18" charset="0"/>
              </a:rPr>
              <a:t>“Education is the most powerful weapon which you can use to change the world.” – </a:t>
            </a:r>
            <a:r>
              <a:rPr lang="en-IN" sz="1800" b="1" dirty="0">
                <a:solidFill>
                  <a:srgbClr val="FF0000"/>
                </a:solidFill>
                <a:latin typeface="Comic Sans MS" pitchFamily="66" charset="0"/>
                <a:cs typeface="Times New Roman" pitchFamily="18" charset="0"/>
              </a:rPr>
              <a:t>Dr.APJ. Abdul </a:t>
            </a:r>
            <a:r>
              <a:rPr lang="en-IN" sz="1800" b="1" dirty="0" err="1">
                <a:solidFill>
                  <a:srgbClr val="FF0000"/>
                </a:solidFill>
                <a:latin typeface="Comic Sans MS" pitchFamily="66" charset="0"/>
                <a:cs typeface="Times New Roman" pitchFamily="18" charset="0"/>
              </a:rPr>
              <a:t>Kalam</a:t>
            </a:r>
            <a:endParaRPr lang="en-IN" sz="1800" b="1" dirty="0">
              <a:solidFill>
                <a:srgbClr val="FF0000"/>
              </a:solidFill>
              <a:latin typeface="Comic Sans MS" pitchFamily="66" charset="0"/>
              <a:cs typeface="Times New Roman" pitchFamily="18" charset="0"/>
            </a:endParaRPr>
          </a:p>
        </p:txBody>
      </p:sp>
      <p:sp>
        <p:nvSpPr>
          <p:cNvPr id="8" name="Rectangle 7"/>
          <p:cNvSpPr/>
          <p:nvPr/>
        </p:nvSpPr>
        <p:spPr>
          <a:xfrm>
            <a:off x="1928794" y="142858"/>
            <a:ext cx="5841664" cy="523220"/>
          </a:xfrm>
          <a:prstGeom prst="rect">
            <a:avLst/>
          </a:prstGeom>
        </p:spPr>
        <p:txBody>
          <a:bodyPr wrap="none">
            <a:spAutoFit/>
          </a:bodyPr>
          <a:lstStyle/>
          <a:p>
            <a:pPr lvl="0">
              <a:defRPr/>
            </a:pPr>
            <a:r>
              <a:rPr lang="en-IN" sz="2800" b="1" dirty="0">
                <a:solidFill>
                  <a:srgbClr val="FF0000"/>
                </a:solidFill>
                <a:latin typeface="Comic Sans MS" pitchFamily="66" charset="0"/>
                <a:cs typeface="Times New Roman" pitchFamily="18" charset="0"/>
              </a:rPr>
              <a:t>Education to Indian Philosophers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1390</Words>
  <Application>Microsoft Office PowerPoint</Application>
  <PresentationFormat>On-screen Show (16:9)</PresentationFormat>
  <Paragraphs>189</Paragraphs>
  <Slides>39</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Times New Roman</vt:lpstr>
      <vt:lpstr>Amatic SC</vt:lpstr>
      <vt:lpstr>Quicksand</vt:lpstr>
      <vt:lpstr>Comic Sans MS</vt:lpstr>
      <vt:lpstr>Calibri</vt:lpstr>
      <vt:lpstr>Wingdings</vt:lpstr>
      <vt:lpstr>Short Stack</vt:lpstr>
      <vt:lpstr>Knight template</vt:lpstr>
      <vt:lpstr>KNOWLEDGE AND CURRICULUM UNIT - I</vt:lpstr>
      <vt:lpstr>Epistemological Questions:</vt:lpstr>
      <vt:lpstr>KNOWLEDGE</vt:lpstr>
      <vt:lpstr>Slide 4</vt:lpstr>
      <vt:lpstr>Conceptions of KNOWLEDGE</vt:lpstr>
      <vt:lpstr>Types of knowledge</vt:lpstr>
      <vt:lpstr>ETYMOLOGICAL  MEANING OF EDUCATION</vt:lpstr>
      <vt:lpstr>Education to Western Philosophers</vt:lpstr>
      <vt:lpstr>Slide 9</vt:lpstr>
      <vt:lpstr>Education and important terms in it</vt:lpstr>
      <vt:lpstr>Slide 11</vt:lpstr>
      <vt:lpstr>Slide 12</vt:lpstr>
      <vt:lpstr>Nature and characteristics of teaching</vt:lpstr>
      <vt:lpstr>TYPICAL CLASSROOM</vt:lpstr>
      <vt:lpstr>Slide 15</vt:lpstr>
      <vt:lpstr>Slide 16</vt:lpstr>
      <vt:lpstr>Slide 17</vt:lpstr>
      <vt:lpstr>Slide 18</vt:lpstr>
      <vt:lpstr>Teaching skills involve four stages:</vt:lpstr>
      <vt:lpstr>Types of Skills</vt:lpstr>
      <vt:lpstr>Micro Skills</vt:lpstr>
      <vt:lpstr>Required Behavioural Characteristics to learn a skill</vt:lpstr>
      <vt:lpstr>Slide 23</vt:lpstr>
      <vt:lpstr>Slide 24</vt:lpstr>
      <vt:lpstr>How to train the student?</vt:lpstr>
      <vt:lpstr>3) When a set of ‘datum’ is assembled, it may indicate an attribute of a thing or a person.</vt:lpstr>
      <vt:lpstr>Slide 27</vt:lpstr>
      <vt:lpstr>Slide 28</vt:lpstr>
      <vt:lpstr>Slide 29</vt:lpstr>
      <vt:lpstr>Examples of Good Reasoning:</vt:lpstr>
      <vt:lpstr>Summing up</vt:lpstr>
      <vt:lpstr>INDUCTIVE REASONING (the process of inferring the unknown from the known facts)</vt:lpstr>
      <vt:lpstr>DEDUCTIVE REASONING</vt:lpstr>
      <vt:lpstr>Example of Deductive Reasoning</vt:lpstr>
      <vt:lpstr>Slide 35</vt:lpstr>
      <vt:lpstr>It is an acceptance of something as true, even in the absence of proof. Example : Belief in God One may change his beliefs when some proof is obtained that go against his belief. Accepting of something blindly as true without being ready to examine the evidences is called “wrong beliefs”. In the absence of evidences, beliefs are taken to be true. </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Ashita Pravallika</dc:creator>
  <cp:lastModifiedBy>ashita</cp:lastModifiedBy>
  <cp:revision>105</cp:revision>
  <dcterms:modified xsi:type="dcterms:W3CDTF">2020-07-31T07:27:15Z</dcterms:modified>
</cp:coreProperties>
</file>